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320" r:id="rId3"/>
    <p:sldId id="322" r:id="rId4"/>
    <p:sldId id="285" r:id="rId5"/>
    <p:sldId id="258" r:id="rId6"/>
    <p:sldId id="313" r:id="rId7"/>
    <p:sldId id="317" r:id="rId8"/>
    <p:sldId id="318" r:id="rId9"/>
    <p:sldId id="319" r:id="rId10"/>
    <p:sldId id="321" r:id="rId11"/>
    <p:sldId id="297" r:id="rId12"/>
    <p:sldId id="299" r:id="rId13"/>
    <p:sldId id="300" r:id="rId14"/>
    <p:sldId id="301" r:id="rId15"/>
    <p:sldId id="302" r:id="rId16"/>
    <p:sldId id="303" r:id="rId17"/>
    <p:sldId id="307" r:id="rId18"/>
    <p:sldId id="309" r:id="rId19"/>
    <p:sldId id="308" r:id="rId20"/>
    <p:sldId id="310" r:id="rId21"/>
    <p:sldId id="306" r:id="rId22"/>
    <p:sldId id="265" r:id="rId23"/>
    <p:sldId id="305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" initials="m" lastIdx="1" clrIdx="0">
    <p:extLst>
      <p:ext uri="{19B8F6BF-5375-455C-9EA6-DF929625EA0E}">
        <p15:presenceInfo xmlns:p15="http://schemas.microsoft.com/office/powerpoint/2012/main" userId="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A02"/>
    <a:srgbClr val="D7E6DA"/>
    <a:srgbClr val="33C4F8"/>
    <a:srgbClr val="183247"/>
    <a:srgbClr val="134E6D"/>
    <a:srgbClr val="10597B"/>
    <a:srgbClr val="0886B7"/>
    <a:srgbClr val="4E8C9E"/>
    <a:srgbClr val="2A7087"/>
    <a:srgbClr val="1A27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978" autoAdjust="0"/>
    <p:restoredTop sz="94660"/>
  </p:normalViewPr>
  <p:slideViewPr>
    <p:cSldViewPr snapToGrid="0">
      <p:cViewPr>
        <p:scale>
          <a:sx n="75" d="100"/>
          <a:sy n="75" d="100"/>
        </p:scale>
        <p:origin x="1434" y="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3DD5B-9281-4CC4-9248-A5F5F4DC2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2BDD3D2-DE4A-4446-A734-9358F4CD37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658111-94A5-4AC4-8E51-8F22DA932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D5601E-D0E6-4E55-9D54-1886D76E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0CFFAB-ADF6-49B6-9E9F-E5B380A33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208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82400-2101-4921-980C-463F9B984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099942-D0EC-4021-BECB-24D32A87CE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8A7895-5E7C-494F-82D6-361EEEC3A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4F25A2-C64B-4D5E-8B41-AAACC37F4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3BD5B-364B-4566-9CBE-359C2E424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443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CF503FB-A2D0-4AFE-95D6-326CF289C8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811211-7D0B-4B2B-83D0-BB2E7B0CAD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45E549-BD1B-45E7-A0DE-7981D140A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A780E2-7CDF-4024-8BAB-95AFB5560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9DFC64-2128-44EC-A80D-92D60EEE3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337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3C3A50-85DF-47AD-8714-943A06E0E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33A9D6-5CA7-4EE1-910F-DC691107B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F28222-1A8C-4083-AE33-9DF74E7A9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B634D8-A084-47ED-AA90-4BC388F09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E1C05D-6A63-4C27-8224-8FC05DA6E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774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E61E75-6CD9-403D-9129-63B7FA877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D72E90-D081-4489-B9BF-2CDFDF68B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0640FE-434E-421F-B590-7E3BF83CB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672B7B-B558-4DF1-8EB4-DF616BFD1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74C78C-1C39-4F90-BDED-BB404165B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94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E2C2C-BDF0-42B5-94DE-4ECED1EB3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E4398D-88B3-4997-A76B-336CB8FC32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C976767-22B6-43F0-A08E-511715154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C02F13-D4C2-4141-B9A9-0D054C6F1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DF9E7C-C6F7-4750-BE1F-11286D7C7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A1FD46-1A41-4A6B-BAC0-27EBDFF4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3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54A1F-2A17-4DFB-97A3-98D7D1D73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76E466-63F6-4D97-9461-64C7E0C6E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65A03A-983C-4401-80B5-3C66720B53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2CFD0F-B1B9-4229-B139-A574B6C827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8437799-7C63-4D3B-BD36-5F50BD3CE3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0CB73E2-39D7-409F-98BF-39AC776FD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22ED500-6018-4898-8350-5DBE6C906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B453CD3-14CF-477D-AB9F-24D531945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785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DA4E1-7FB0-4280-A475-EFD869169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5CA9774-452C-400B-9646-41E841221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EEDF06-6D74-4CFD-A74B-8090E598E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5F4F1F-FD2F-4B2E-A8BD-1812CCBE7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148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57FC9A-5D0F-48ED-A741-87FA88F51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4D8BD11-84C4-4158-ABBC-9D8CC6A4A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C0F3A4-739A-4313-B188-D713EB24B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534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D7F84D-5849-4ABE-B407-AD803A351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5D24E4-F053-4405-8875-857D4F6FC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341C50-D95C-4409-A6E4-C76D16DD32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044B20-092E-4E27-B814-10096DA1A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58B427-A0AD-4335-B232-391435393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75D0D0-DD7C-4FA7-9193-56AC7A1F9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455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95138-FF19-419A-8DCE-6C48471B9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1C23D4C-353B-4B11-928E-D71FAC6C6E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C8A777-944D-496B-8956-551CADA26C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2F613F-EE6E-437A-8B4C-0722221D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375E5A-7E68-4F75-BF37-6E62C74FB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9EB16F-9E14-4571-8F4C-3DFB29BE2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506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38443D7-2F33-4D6E-9E3F-B4C73A8D7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97288B-D0F9-4B12-A326-1855DDEE9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E7D3B5-C9E7-423A-B1E2-9E0D0EF3CC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A27FF-027F-4227-8213-336B85B81666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007CAA-952B-4CC3-A0A7-06E4B0B040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D44262-505A-40F5-9D91-48FF3BB477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316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7" Type="http://schemas.openxmlformats.org/officeDocument/2006/relationships/image" Target="../media/image46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6.svg"/><Relationship Id="rId5" Type="http://schemas.openxmlformats.org/officeDocument/2006/relationships/image" Target="../media/image11.sv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2350F3-DB83-413A-980B-1CEB92498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453265" y="1570814"/>
            <a:ext cx="0" cy="3710227"/>
          </a:xfrm>
          <a:prstGeom prst="line">
            <a:avLst/>
          </a:prstGeom>
          <a:ln w="19050">
            <a:solidFill>
              <a:srgbClr val="FF1A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911AC94-18FA-48F7-9FF9-811E7F9063EF}"/>
              </a:ext>
            </a:extLst>
          </p:cNvPr>
          <p:cNvSpPr txBox="1"/>
          <p:nvPr/>
        </p:nvSpPr>
        <p:spPr>
          <a:xfrm>
            <a:off x="1442782" y="5103514"/>
            <a:ext cx="580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AI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기술을 활용한 직관적인 안보 위협요소 식별 어플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EC70C8-3E14-400C-B9F8-12416636DC6A}"/>
              </a:ext>
            </a:extLst>
          </p:cNvPr>
          <p:cNvSpPr txBox="1"/>
          <p:nvPr/>
        </p:nvSpPr>
        <p:spPr>
          <a:xfrm>
            <a:off x="8632284" y="2733491"/>
            <a:ext cx="46509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28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사단 전차대대 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중대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일병 박준수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일병 유건우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3" name="그림 2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326B7515-E2FD-461D-A7F6-FE8186FE0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62" y="491575"/>
            <a:ext cx="5738068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11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85CCF60-79A2-440A-86A2-1A64A59F7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F2162BA-EECD-43E0-99D9-C00B1948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160DB805-F71F-46BB-A8CC-74F6D8306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F91054C-3439-420E-88EB-F0A5637EC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E644534-9581-4008-8AD0-5C17A1247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40" y="2759383"/>
            <a:ext cx="2895573" cy="28342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en-US" altLang="ko-KR" sz="4000" b="1">
                <a:solidFill>
                  <a:srgbClr val="FFFFFF"/>
                </a:solidFill>
              </a:rPr>
              <a:t>Website &amp; APP </a:t>
            </a:r>
            <a:r>
              <a:rPr lang="ko-KR" altLang="en-US" sz="4000" b="1">
                <a:solidFill>
                  <a:srgbClr val="FFFFFF"/>
                </a:solidFill>
              </a:rPr>
              <a:t>제작</a:t>
            </a:r>
            <a:endParaRPr lang="en-US" altLang="ko-KR" sz="4000" b="1">
              <a:solidFill>
                <a:srgbClr val="FFFFFF"/>
              </a:solidFill>
            </a:endParaRPr>
          </a:p>
        </p:txBody>
      </p:sp>
      <p:pic>
        <p:nvPicPr>
          <p:cNvPr id="1026" name="Picture 2" descr="Codepen">
            <a:extLst>
              <a:ext uri="{FF2B5EF4-FFF2-40B4-BE49-F238E27FC236}">
                <a16:creationId xmlns:a16="http://schemas.microsoft.com/office/drawing/2014/main" id="{6209BB41-2E6B-4659-873C-9EB28FADEB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" t="18874" r="1" b="15533"/>
          <a:stretch/>
        </p:blipFill>
        <p:spPr bwMode="auto">
          <a:xfrm>
            <a:off x="4603500" y="3152243"/>
            <a:ext cx="3039945" cy="997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9C55BBD-167D-4644-BDFF-455447EACD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31" r="-4043"/>
          <a:stretch/>
        </p:blipFill>
        <p:spPr bwMode="auto">
          <a:xfrm>
            <a:off x="8463527" y="3245645"/>
            <a:ext cx="3054733" cy="84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squs Logo with name – ABCey Events">
            <a:extLst>
              <a:ext uri="{FF2B5EF4-FFF2-40B4-BE49-F238E27FC236}">
                <a16:creationId xmlns:a16="http://schemas.microsoft.com/office/drawing/2014/main" id="{4A88FEEF-F847-4D42-943D-9765E5AC8E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" t="64" r="3" b="2"/>
          <a:stretch/>
        </p:blipFill>
        <p:spPr bwMode="auto">
          <a:xfrm>
            <a:off x="6579058" y="4500836"/>
            <a:ext cx="3054730" cy="123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1A2D72-2612-4F64-887B-13359EFA65A9}"/>
              </a:ext>
            </a:extLst>
          </p:cNvPr>
          <p:cNvSpPr txBox="1"/>
          <p:nvPr/>
        </p:nvSpPr>
        <p:spPr>
          <a:xfrm>
            <a:off x="4971948" y="1770092"/>
            <a:ext cx="6170549" cy="103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다양한 </a:t>
            </a:r>
            <a:r>
              <a:rPr lang="en-US" altLang="ko-KR" sz="2800" b="1" dirty="0"/>
              <a:t>opensource</a:t>
            </a:r>
            <a:r>
              <a:rPr lang="ko-KR" altLang="en-US" sz="2800" b="1" dirty="0"/>
              <a:t>를 활용하여 제작</a:t>
            </a:r>
            <a:endParaRPr lang="en-US" altLang="ko-KR" sz="2800" b="1" dirty="0"/>
          </a:p>
          <a:p>
            <a:pPr>
              <a:spcAft>
                <a:spcPts val="600"/>
              </a:spcAft>
            </a:pP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59162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D4CE61EA-BFE9-4550-994C-A123F55D8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82" r="1636"/>
          <a:stretch/>
        </p:blipFill>
        <p:spPr>
          <a:xfrm>
            <a:off x="3842359" y="1084059"/>
            <a:ext cx="8059576" cy="4654196"/>
          </a:xfrm>
          <a:prstGeom prst="rect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3FBB98-EF8D-4CB7-A338-42DAE761910F}"/>
              </a:ext>
            </a:extLst>
          </p:cNvPr>
          <p:cNvSpPr txBox="1"/>
          <p:nvPr/>
        </p:nvSpPr>
        <p:spPr>
          <a:xfrm>
            <a:off x="301331" y="2402086"/>
            <a:ext cx="2666538" cy="600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신속하고 간편한 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지뢰 식별 프로세스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0790E1-D97A-4857-B505-D17E49583412}"/>
              </a:ext>
            </a:extLst>
          </p:cNvPr>
          <p:cNvSpPr txBox="1"/>
          <p:nvPr/>
        </p:nvSpPr>
        <p:spPr>
          <a:xfrm>
            <a:off x="304250" y="3715325"/>
            <a:ext cx="2848033" cy="600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-</a:t>
            </a:r>
            <a:r>
              <a:rPr lang="ko-KR" altLang="en-US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지뢰 식별 페이지</a:t>
            </a:r>
          </a:p>
        </p:txBody>
      </p:sp>
      <p:pic>
        <p:nvPicPr>
          <p:cNvPr id="19" name="그림 18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642ED1FE-2EBC-4435-86DF-055D95656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5" y="5948217"/>
            <a:ext cx="975692" cy="782993"/>
          </a:xfrm>
          <a:prstGeom prst="rect">
            <a:avLst/>
          </a:prstGeom>
        </p:spPr>
      </p:pic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057B0C5-852D-4897-80D3-31EF077997DE}"/>
              </a:ext>
            </a:extLst>
          </p:cNvPr>
          <p:cNvCxnSpPr>
            <a:cxnSpLocks/>
          </p:cNvCxnSpPr>
          <p:nvPr/>
        </p:nvCxnSpPr>
        <p:spPr>
          <a:xfrm>
            <a:off x="3152283" y="1573887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081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3FBB98-EF8D-4CB7-A338-42DAE761910F}"/>
              </a:ext>
            </a:extLst>
          </p:cNvPr>
          <p:cNvSpPr txBox="1"/>
          <p:nvPr/>
        </p:nvSpPr>
        <p:spPr>
          <a:xfrm>
            <a:off x="301331" y="2402086"/>
            <a:ext cx="2666538" cy="600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신속하고 간편한 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지뢰 식별 프로세스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0790E1-D97A-4857-B505-D17E49583412}"/>
              </a:ext>
            </a:extLst>
          </p:cNvPr>
          <p:cNvSpPr txBox="1"/>
          <p:nvPr/>
        </p:nvSpPr>
        <p:spPr>
          <a:xfrm>
            <a:off x="304250" y="3715325"/>
            <a:ext cx="2848033" cy="600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-</a:t>
            </a:r>
            <a:r>
              <a:rPr lang="ko-KR" altLang="en-US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지뢰 식별 페이지</a:t>
            </a:r>
          </a:p>
        </p:txBody>
      </p:sp>
      <p:pic>
        <p:nvPicPr>
          <p:cNvPr id="19" name="그림 18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642ED1FE-2EBC-4435-86DF-055D9565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5" y="5948217"/>
            <a:ext cx="975692" cy="7829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FE7953-A7E3-4DE2-9580-7B15F66C29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18" b="23776"/>
          <a:stretch/>
        </p:blipFill>
        <p:spPr>
          <a:xfrm>
            <a:off x="3842359" y="1101900"/>
            <a:ext cx="8045391" cy="46541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317970B-F8D9-4766-9C6E-CA137E527D39}"/>
              </a:ext>
            </a:extLst>
          </p:cNvPr>
          <p:cNvCxnSpPr>
            <a:cxnSpLocks/>
          </p:cNvCxnSpPr>
          <p:nvPr/>
        </p:nvCxnSpPr>
        <p:spPr>
          <a:xfrm>
            <a:off x="3152283" y="1573887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634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3FBB98-EF8D-4CB7-A338-42DAE761910F}"/>
              </a:ext>
            </a:extLst>
          </p:cNvPr>
          <p:cNvSpPr txBox="1"/>
          <p:nvPr/>
        </p:nvSpPr>
        <p:spPr>
          <a:xfrm>
            <a:off x="301331" y="2402086"/>
            <a:ext cx="2666538" cy="600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신속하고 간편한 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지뢰 식별 프로세스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0790E1-D97A-4857-B505-D17E49583412}"/>
              </a:ext>
            </a:extLst>
          </p:cNvPr>
          <p:cNvSpPr txBox="1"/>
          <p:nvPr/>
        </p:nvSpPr>
        <p:spPr>
          <a:xfrm>
            <a:off x="304250" y="3715325"/>
            <a:ext cx="2848033" cy="600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-</a:t>
            </a:r>
            <a:r>
              <a:rPr lang="ko-KR" altLang="en-US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지뢰 식별 페이지</a:t>
            </a:r>
          </a:p>
        </p:txBody>
      </p:sp>
      <p:pic>
        <p:nvPicPr>
          <p:cNvPr id="19" name="그림 18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642ED1FE-2EBC-4435-86DF-055D9565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5" y="5948217"/>
            <a:ext cx="975692" cy="78299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F297BD0-AFA8-4B91-BEC9-04DDB911E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359" y="1101901"/>
            <a:ext cx="8045391" cy="465419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4E3A151-7A02-45E2-A9AA-0BAF457AADDF}"/>
              </a:ext>
            </a:extLst>
          </p:cNvPr>
          <p:cNvCxnSpPr>
            <a:cxnSpLocks/>
          </p:cNvCxnSpPr>
          <p:nvPr/>
        </p:nvCxnSpPr>
        <p:spPr>
          <a:xfrm>
            <a:off x="3152283" y="1573887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143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3FBB98-EF8D-4CB7-A338-42DAE761910F}"/>
              </a:ext>
            </a:extLst>
          </p:cNvPr>
          <p:cNvSpPr txBox="1"/>
          <p:nvPr/>
        </p:nvSpPr>
        <p:spPr>
          <a:xfrm>
            <a:off x="9274061" y="2411318"/>
            <a:ext cx="2666538" cy="7960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지뢰 관련 정보를 쉽게 공부할 수 있는 환경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0790E1-D97A-4857-B505-D17E49583412}"/>
              </a:ext>
            </a:extLst>
          </p:cNvPr>
          <p:cNvSpPr txBox="1"/>
          <p:nvPr/>
        </p:nvSpPr>
        <p:spPr>
          <a:xfrm>
            <a:off x="9183314" y="3639190"/>
            <a:ext cx="2848033" cy="600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-</a:t>
            </a:r>
            <a:r>
              <a:rPr lang="ko-KR" altLang="en-US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지뢰 종류 페이지</a:t>
            </a:r>
          </a:p>
        </p:txBody>
      </p:sp>
      <p:pic>
        <p:nvPicPr>
          <p:cNvPr id="19" name="그림 18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642ED1FE-2EBC-4435-86DF-055D9565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5" y="5948217"/>
            <a:ext cx="975692" cy="782993"/>
          </a:xfrm>
          <a:prstGeom prst="rect">
            <a:avLst/>
          </a:prstGeom>
        </p:spPr>
      </p:pic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057B0C5-852D-4897-80D3-31EF077997DE}"/>
              </a:ext>
            </a:extLst>
          </p:cNvPr>
          <p:cNvCxnSpPr>
            <a:cxnSpLocks/>
          </p:cNvCxnSpPr>
          <p:nvPr/>
        </p:nvCxnSpPr>
        <p:spPr>
          <a:xfrm>
            <a:off x="9183314" y="1573887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9AA6782-3C28-4DC6-A4C4-EBAEFA21C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46" y="949881"/>
            <a:ext cx="8353967" cy="495823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69965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642ED1FE-2EBC-4435-86DF-055D9565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5" y="5948217"/>
            <a:ext cx="975692" cy="782993"/>
          </a:xfrm>
          <a:prstGeom prst="rect">
            <a:avLst/>
          </a:prstGeom>
        </p:spPr>
      </p:pic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057B0C5-852D-4897-80D3-31EF077997DE}"/>
              </a:ext>
            </a:extLst>
          </p:cNvPr>
          <p:cNvCxnSpPr>
            <a:cxnSpLocks/>
          </p:cNvCxnSpPr>
          <p:nvPr/>
        </p:nvCxnSpPr>
        <p:spPr>
          <a:xfrm>
            <a:off x="9183314" y="1573887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771DB50C-14FB-4ED0-9491-B07CD9E30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62" y="975418"/>
            <a:ext cx="3645167" cy="490716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724E08D-C8B6-437E-A817-D0B3C21CA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311" y="975418"/>
            <a:ext cx="3602182" cy="490716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185528-6615-4550-A416-11717122C089}"/>
              </a:ext>
            </a:extLst>
          </p:cNvPr>
          <p:cNvSpPr txBox="1"/>
          <p:nvPr/>
        </p:nvSpPr>
        <p:spPr>
          <a:xfrm>
            <a:off x="9274061" y="2411318"/>
            <a:ext cx="2666538" cy="7960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지뢰 관련 정보를 쉽게 공부할 수 있는 환경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2F0F3-690E-488B-BFF4-6210AE5DDAE1}"/>
              </a:ext>
            </a:extLst>
          </p:cNvPr>
          <p:cNvSpPr txBox="1"/>
          <p:nvPr/>
        </p:nvSpPr>
        <p:spPr>
          <a:xfrm>
            <a:off x="9183314" y="3639190"/>
            <a:ext cx="2848033" cy="600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-</a:t>
            </a:r>
            <a:r>
              <a:rPr lang="ko-KR" altLang="en-US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지뢰 종류 페이지</a:t>
            </a:r>
          </a:p>
        </p:txBody>
      </p:sp>
    </p:spTree>
    <p:extLst>
      <p:ext uri="{BB962C8B-B14F-4D97-AF65-F5344CB8AC3E}">
        <p14:creationId xmlns:p14="http://schemas.microsoft.com/office/powerpoint/2010/main" val="3659104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3FBB98-EF8D-4CB7-A338-42DAE761910F}"/>
              </a:ext>
            </a:extLst>
          </p:cNvPr>
          <p:cNvSpPr txBox="1"/>
          <p:nvPr/>
        </p:nvSpPr>
        <p:spPr>
          <a:xfrm>
            <a:off x="367302" y="2440208"/>
            <a:ext cx="2666538" cy="600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지뢰에 대한 경각심을 일깨워주는 다양한 사고사례 제공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0790E1-D97A-4857-B505-D17E49583412}"/>
              </a:ext>
            </a:extLst>
          </p:cNvPr>
          <p:cNvSpPr txBox="1"/>
          <p:nvPr/>
        </p:nvSpPr>
        <p:spPr>
          <a:xfrm>
            <a:off x="332617" y="3918525"/>
            <a:ext cx="2848033" cy="600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-</a:t>
            </a:r>
            <a:r>
              <a:rPr lang="ko-KR" altLang="en-US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사고 사례 페이지</a:t>
            </a:r>
          </a:p>
        </p:txBody>
      </p:sp>
      <p:pic>
        <p:nvPicPr>
          <p:cNvPr id="19" name="그림 18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642ED1FE-2EBC-4435-86DF-055D9565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5" y="5948217"/>
            <a:ext cx="975692" cy="782993"/>
          </a:xfrm>
          <a:prstGeom prst="rect">
            <a:avLst/>
          </a:prstGeom>
        </p:spPr>
      </p:pic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057B0C5-852D-4897-80D3-31EF077997DE}"/>
              </a:ext>
            </a:extLst>
          </p:cNvPr>
          <p:cNvCxnSpPr>
            <a:cxnSpLocks/>
          </p:cNvCxnSpPr>
          <p:nvPr/>
        </p:nvCxnSpPr>
        <p:spPr>
          <a:xfrm>
            <a:off x="3327460" y="1573886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3FDAA65E-B80C-432F-BDB6-97D7AB132D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44"/>
          <a:stretch/>
        </p:blipFill>
        <p:spPr>
          <a:xfrm>
            <a:off x="3824744" y="1101902"/>
            <a:ext cx="8080620" cy="465419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47603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3FBB98-EF8D-4CB7-A338-42DAE761910F}"/>
              </a:ext>
            </a:extLst>
          </p:cNvPr>
          <p:cNvSpPr txBox="1"/>
          <p:nvPr/>
        </p:nvSpPr>
        <p:spPr>
          <a:xfrm>
            <a:off x="9274061" y="2208534"/>
            <a:ext cx="2666538" cy="7960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이용자의 창의적인 아이디어들을 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  <a:cs typeface="+mj-cs"/>
            </a:endParaRPr>
          </a:p>
          <a:p>
            <a:pPr algn="ctr" latinLnBrk="0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적극적으로 받아들이는 개방성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0790E1-D97A-4857-B505-D17E49583412}"/>
              </a:ext>
            </a:extLst>
          </p:cNvPr>
          <p:cNvSpPr txBox="1"/>
          <p:nvPr/>
        </p:nvSpPr>
        <p:spPr>
          <a:xfrm>
            <a:off x="9092566" y="4350390"/>
            <a:ext cx="2848033" cy="600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-</a:t>
            </a:r>
            <a:r>
              <a:rPr lang="ko-KR" altLang="en-US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건의사항 페이지</a:t>
            </a:r>
          </a:p>
        </p:txBody>
      </p:sp>
      <p:pic>
        <p:nvPicPr>
          <p:cNvPr id="19" name="그림 18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642ED1FE-2EBC-4435-86DF-055D9565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5" y="5948217"/>
            <a:ext cx="975692" cy="782993"/>
          </a:xfrm>
          <a:prstGeom prst="rect">
            <a:avLst/>
          </a:prstGeom>
        </p:spPr>
      </p:pic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057B0C5-852D-4897-80D3-31EF077997DE}"/>
              </a:ext>
            </a:extLst>
          </p:cNvPr>
          <p:cNvCxnSpPr>
            <a:cxnSpLocks/>
          </p:cNvCxnSpPr>
          <p:nvPr/>
        </p:nvCxnSpPr>
        <p:spPr>
          <a:xfrm>
            <a:off x="9183314" y="1573887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E08125EE-E6CC-4D35-9C65-9EC201D696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22" t="17122" b="126"/>
          <a:stretch/>
        </p:blipFill>
        <p:spPr>
          <a:xfrm>
            <a:off x="452618" y="964049"/>
            <a:ext cx="8353967" cy="492990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10465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3FBB98-EF8D-4CB7-A338-42DAE761910F}"/>
              </a:ext>
            </a:extLst>
          </p:cNvPr>
          <p:cNvSpPr txBox="1"/>
          <p:nvPr/>
        </p:nvSpPr>
        <p:spPr>
          <a:xfrm>
            <a:off x="423364" y="2578753"/>
            <a:ext cx="2666538" cy="600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퀴즈를 통해 학습하며 효과적인 지식 습득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0790E1-D97A-4857-B505-D17E49583412}"/>
              </a:ext>
            </a:extLst>
          </p:cNvPr>
          <p:cNvSpPr txBox="1"/>
          <p:nvPr/>
        </p:nvSpPr>
        <p:spPr>
          <a:xfrm>
            <a:off x="332617" y="3816926"/>
            <a:ext cx="2848033" cy="600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-</a:t>
            </a:r>
            <a:r>
              <a:rPr lang="ko-KR" altLang="en-US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지뢰 퀴즈 페이지</a:t>
            </a:r>
          </a:p>
        </p:txBody>
      </p:sp>
      <p:pic>
        <p:nvPicPr>
          <p:cNvPr id="19" name="그림 18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642ED1FE-2EBC-4435-86DF-055D9565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5" y="5948217"/>
            <a:ext cx="975692" cy="782993"/>
          </a:xfrm>
          <a:prstGeom prst="rect">
            <a:avLst/>
          </a:prstGeom>
        </p:spPr>
      </p:pic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057B0C5-852D-4897-80D3-31EF077997DE}"/>
              </a:ext>
            </a:extLst>
          </p:cNvPr>
          <p:cNvCxnSpPr>
            <a:cxnSpLocks/>
          </p:cNvCxnSpPr>
          <p:nvPr/>
        </p:nvCxnSpPr>
        <p:spPr>
          <a:xfrm>
            <a:off x="3327460" y="1573886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7E74BA0-D132-4652-B36C-FED09EB92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14" t="5247" r="15483" b="9448"/>
          <a:stretch/>
        </p:blipFill>
        <p:spPr>
          <a:xfrm>
            <a:off x="3778764" y="1101900"/>
            <a:ext cx="8080619" cy="46541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7622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3FBB98-EF8D-4CB7-A338-42DAE761910F}"/>
              </a:ext>
            </a:extLst>
          </p:cNvPr>
          <p:cNvSpPr txBox="1"/>
          <p:nvPr/>
        </p:nvSpPr>
        <p:spPr>
          <a:xfrm>
            <a:off x="423364" y="2578753"/>
            <a:ext cx="2666538" cy="600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퀴즈를 통해 학습하며 효과적인 지식 습득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0790E1-D97A-4857-B505-D17E49583412}"/>
              </a:ext>
            </a:extLst>
          </p:cNvPr>
          <p:cNvSpPr txBox="1"/>
          <p:nvPr/>
        </p:nvSpPr>
        <p:spPr>
          <a:xfrm>
            <a:off x="332617" y="3816926"/>
            <a:ext cx="2848033" cy="600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-</a:t>
            </a:r>
            <a:r>
              <a:rPr lang="ko-KR" altLang="en-US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지뢰 퀴즈 페이지</a:t>
            </a:r>
          </a:p>
        </p:txBody>
      </p:sp>
      <p:pic>
        <p:nvPicPr>
          <p:cNvPr id="19" name="그림 18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642ED1FE-2EBC-4435-86DF-055D9565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5" y="5948217"/>
            <a:ext cx="975692" cy="782993"/>
          </a:xfrm>
          <a:prstGeom prst="rect">
            <a:avLst/>
          </a:prstGeom>
        </p:spPr>
      </p:pic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057B0C5-852D-4897-80D3-31EF077997DE}"/>
              </a:ext>
            </a:extLst>
          </p:cNvPr>
          <p:cNvCxnSpPr>
            <a:cxnSpLocks/>
          </p:cNvCxnSpPr>
          <p:nvPr/>
        </p:nvCxnSpPr>
        <p:spPr>
          <a:xfrm>
            <a:off x="3327460" y="1573886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7E74BA0-D132-4652-B36C-FED09EB92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14" t="5247" r="15483" b="9448"/>
          <a:stretch/>
        </p:blipFill>
        <p:spPr>
          <a:xfrm>
            <a:off x="3778764" y="1101900"/>
            <a:ext cx="8080619" cy="46541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BFB80E-E512-4C0A-800B-9ED1B275BF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41" t="5803" r="14697" b="10132"/>
          <a:stretch/>
        </p:blipFill>
        <p:spPr>
          <a:xfrm>
            <a:off x="3778763" y="1101899"/>
            <a:ext cx="8080617" cy="465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471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E458AF-1D06-4DC0-882C-21A7863D4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C449E9-C93A-49B9-A6C3-BA89B566D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/>
              <a:t>1. </a:t>
            </a:r>
            <a:r>
              <a:rPr lang="ko-KR" altLang="en-US" sz="2000" b="1" dirty="0"/>
              <a:t>아미렌즈 프로젝트란</a:t>
            </a:r>
            <a:r>
              <a:rPr lang="en-US" altLang="ko-KR" sz="2000" b="1" dirty="0"/>
              <a:t>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/>
              <a:t>2. </a:t>
            </a:r>
            <a:r>
              <a:rPr lang="ko-KR" altLang="en-US" sz="2000" b="1" dirty="0"/>
              <a:t>개발 과정</a:t>
            </a:r>
            <a:endParaRPr lang="en-US" altLang="ko-KR" sz="20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/>
              <a:t>     -AI Learning Pipeline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/>
              <a:t>     -Website &amp; APP</a:t>
            </a:r>
            <a:r>
              <a:rPr lang="ko-KR" altLang="en-US" sz="2000" b="1" dirty="0"/>
              <a:t> 제작 </a:t>
            </a:r>
            <a:endParaRPr lang="en-US" altLang="ko-KR" sz="20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/>
              <a:t>3. Data Architecture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/>
              <a:t>4. </a:t>
            </a:r>
            <a:r>
              <a:rPr lang="ko-KR" altLang="en-US" sz="2000" b="1" dirty="0"/>
              <a:t>기술 스택</a:t>
            </a:r>
            <a:endParaRPr lang="en-US" altLang="ko-KR" sz="20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/>
              <a:t>5. </a:t>
            </a:r>
            <a:r>
              <a:rPr lang="ko-KR" altLang="en-US" sz="2000" b="1" dirty="0"/>
              <a:t>기대효과</a:t>
            </a:r>
            <a:endParaRPr lang="en-US" altLang="ko-KR" sz="2000" b="1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2000" b="1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2409F4-5CEB-4261-89D3-CD447F1B21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84" r="36796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06F6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318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3FBB98-EF8D-4CB7-A338-42DAE761910F}"/>
              </a:ext>
            </a:extLst>
          </p:cNvPr>
          <p:cNvSpPr txBox="1"/>
          <p:nvPr/>
        </p:nvSpPr>
        <p:spPr>
          <a:xfrm>
            <a:off x="423364" y="2578753"/>
            <a:ext cx="2666538" cy="600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퀴즈를 통해 학습하며 효과적인 지식 습득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0790E1-D97A-4857-B505-D17E49583412}"/>
              </a:ext>
            </a:extLst>
          </p:cNvPr>
          <p:cNvSpPr txBox="1"/>
          <p:nvPr/>
        </p:nvSpPr>
        <p:spPr>
          <a:xfrm>
            <a:off x="332617" y="3816926"/>
            <a:ext cx="2848033" cy="600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-</a:t>
            </a:r>
            <a:r>
              <a:rPr lang="ko-KR" altLang="en-US" sz="15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지뢰 퀴즈 페이지</a:t>
            </a:r>
          </a:p>
        </p:txBody>
      </p:sp>
      <p:pic>
        <p:nvPicPr>
          <p:cNvPr id="19" name="그림 18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642ED1FE-2EBC-4435-86DF-055D9565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5" y="5948217"/>
            <a:ext cx="975692" cy="782993"/>
          </a:xfrm>
          <a:prstGeom prst="rect">
            <a:avLst/>
          </a:prstGeom>
        </p:spPr>
      </p:pic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057B0C5-852D-4897-80D3-31EF077997DE}"/>
              </a:ext>
            </a:extLst>
          </p:cNvPr>
          <p:cNvCxnSpPr>
            <a:cxnSpLocks/>
          </p:cNvCxnSpPr>
          <p:nvPr/>
        </p:nvCxnSpPr>
        <p:spPr>
          <a:xfrm>
            <a:off x="3327460" y="1573886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7E74BA0-D132-4652-B36C-FED09EB92C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14" t="5247" r="15483" b="9448"/>
          <a:stretch/>
        </p:blipFill>
        <p:spPr>
          <a:xfrm>
            <a:off x="3778764" y="1101900"/>
            <a:ext cx="8080619" cy="46541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BFB80E-E512-4C0A-800B-9ED1B275BF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41" t="5803" r="14697" b="10132"/>
          <a:stretch/>
        </p:blipFill>
        <p:spPr>
          <a:xfrm>
            <a:off x="3778763" y="1101899"/>
            <a:ext cx="8080617" cy="46541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102E17A-E51B-4EB7-A9FF-EC9EB4FA22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495" r="14243" b="7749"/>
          <a:stretch/>
        </p:blipFill>
        <p:spPr>
          <a:xfrm>
            <a:off x="3778759" y="1101899"/>
            <a:ext cx="8080609" cy="465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80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A29EA-8586-46DF-84FC-46C9B0A79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322" y="154934"/>
            <a:ext cx="10515600" cy="1325563"/>
          </a:xfrm>
        </p:spPr>
        <p:txBody>
          <a:bodyPr/>
          <a:lstStyle/>
          <a:p>
            <a:pPr algn="ctr"/>
            <a:r>
              <a:rPr lang="en-US" altLang="ko-KR" sz="4400" b="1" dirty="0"/>
              <a:t>Data Architecture[</a:t>
            </a:r>
            <a:r>
              <a:rPr lang="ko-KR" altLang="en-US" sz="4400" b="1" dirty="0"/>
              <a:t>진행중</a:t>
            </a:r>
            <a:r>
              <a:rPr lang="en-US" altLang="ko-KR" sz="4400" b="1" dirty="0"/>
              <a:t>]</a:t>
            </a:r>
            <a:endParaRPr lang="ko-KR" altLang="en-US" dirty="0"/>
          </a:p>
        </p:txBody>
      </p:sp>
      <p:sp>
        <p:nvSpPr>
          <p:cNvPr id="4" name="Google Shape;799;p58">
            <a:extLst>
              <a:ext uri="{FF2B5EF4-FFF2-40B4-BE49-F238E27FC236}">
                <a16:creationId xmlns:a16="http://schemas.microsoft.com/office/drawing/2014/main" id="{9A9B88A4-80E1-42BE-ADCF-45FB88F04C3A}"/>
              </a:ext>
            </a:extLst>
          </p:cNvPr>
          <p:cNvSpPr/>
          <p:nvPr/>
        </p:nvSpPr>
        <p:spPr>
          <a:xfrm>
            <a:off x="4162837" y="2151632"/>
            <a:ext cx="2625914" cy="3231583"/>
          </a:xfrm>
          <a:prstGeom prst="roundRect">
            <a:avLst>
              <a:gd name="adj" fmla="val 9870"/>
            </a:avLst>
          </a:prstGeom>
          <a:solidFill>
            <a:srgbClr val="D9EAD3">
              <a:alpha val="65000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5" name="Google Shape;799;p58">
            <a:extLst>
              <a:ext uri="{FF2B5EF4-FFF2-40B4-BE49-F238E27FC236}">
                <a16:creationId xmlns:a16="http://schemas.microsoft.com/office/drawing/2014/main" id="{DC4B5C8B-BC69-4115-8EBF-6C6752A3ED4E}"/>
              </a:ext>
            </a:extLst>
          </p:cNvPr>
          <p:cNvSpPr/>
          <p:nvPr/>
        </p:nvSpPr>
        <p:spPr>
          <a:xfrm>
            <a:off x="7122222" y="2168195"/>
            <a:ext cx="2888505" cy="3231583"/>
          </a:xfrm>
          <a:prstGeom prst="roundRect">
            <a:avLst>
              <a:gd name="adj" fmla="val 9870"/>
            </a:avLst>
          </a:prstGeom>
          <a:solidFill>
            <a:srgbClr val="D9EAD3">
              <a:alpha val="65000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 dirty="0"/>
          </a:p>
        </p:txBody>
      </p:sp>
      <p:sp>
        <p:nvSpPr>
          <p:cNvPr id="6" name="Google Shape;810;p58">
            <a:extLst>
              <a:ext uri="{FF2B5EF4-FFF2-40B4-BE49-F238E27FC236}">
                <a16:creationId xmlns:a16="http://schemas.microsoft.com/office/drawing/2014/main" id="{EA0F93AC-EB10-49EF-B6AD-0AE47F25F085}"/>
              </a:ext>
            </a:extLst>
          </p:cNvPr>
          <p:cNvSpPr txBox="1"/>
          <p:nvPr/>
        </p:nvSpPr>
        <p:spPr>
          <a:xfrm>
            <a:off x="913359" y="3500904"/>
            <a:ext cx="945257" cy="207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sz="1000" b="1" dirty="0"/>
              <a:t>User-Agent1</a:t>
            </a:r>
            <a:endParaRPr sz="10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199DEC-97DD-4691-B6B6-C9EEEF8F1A09}"/>
              </a:ext>
            </a:extLst>
          </p:cNvPr>
          <p:cNvSpPr/>
          <p:nvPr/>
        </p:nvSpPr>
        <p:spPr>
          <a:xfrm>
            <a:off x="7697701" y="5083301"/>
            <a:ext cx="77938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dirty="0"/>
              <a:t>Database</a:t>
            </a:r>
            <a:endParaRPr lang="ko-KR" altLang="en-US" sz="1050" b="1" dirty="0"/>
          </a:p>
        </p:txBody>
      </p:sp>
      <p:pic>
        <p:nvPicPr>
          <p:cNvPr id="8" name="Google Shape;798;p58">
            <a:extLst>
              <a:ext uri="{FF2B5EF4-FFF2-40B4-BE49-F238E27FC236}">
                <a16:creationId xmlns:a16="http://schemas.microsoft.com/office/drawing/2014/main" id="{D08E99CD-425E-470D-9BB0-70AB70AA9289}"/>
              </a:ext>
            </a:extLst>
          </p:cNvPr>
          <p:cNvPicPr preferRelativeResize="0"/>
          <p:nvPr/>
        </p:nvPicPr>
        <p:blipFill>
          <a:blip r:embed="rId2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09812" y="4528957"/>
            <a:ext cx="481433" cy="502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798;p58">
            <a:extLst>
              <a:ext uri="{FF2B5EF4-FFF2-40B4-BE49-F238E27FC236}">
                <a16:creationId xmlns:a16="http://schemas.microsoft.com/office/drawing/2014/main" id="{9B7B4DD0-FCD0-44D8-A887-0764C33FE856}"/>
              </a:ext>
            </a:extLst>
          </p:cNvPr>
          <p:cNvPicPr preferRelativeResize="0"/>
          <p:nvPr/>
        </p:nvPicPr>
        <p:blipFill>
          <a:blip r:embed="rId2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01882" y="4488712"/>
            <a:ext cx="481433" cy="502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798;p58">
            <a:extLst>
              <a:ext uri="{FF2B5EF4-FFF2-40B4-BE49-F238E27FC236}">
                <a16:creationId xmlns:a16="http://schemas.microsoft.com/office/drawing/2014/main" id="{101B8423-BF2B-4B16-B227-1A7BAF04AF19}"/>
              </a:ext>
            </a:extLst>
          </p:cNvPr>
          <p:cNvPicPr preferRelativeResize="0"/>
          <p:nvPr/>
        </p:nvPicPr>
        <p:blipFill>
          <a:blip r:embed="rId2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10982" y="4099756"/>
            <a:ext cx="481433" cy="50220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29950F3-5ADF-4AB0-A618-E84141B0AE2B}"/>
              </a:ext>
            </a:extLst>
          </p:cNvPr>
          <p:cNvSpPr/>
          <p:nvPr/>
        </p:nvSpPr>
        <p:spPr>
          <a:xfrm>
            <a:off x="8015554" y="5463831"/>
            <a:ext cx="122341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/>
              <a:t>데이터 분석 서버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68672F-F7FC-4E19-9C46-A4ABFA8AABC2}"/>
              </a:ext>
            </a:extLst>
          </p:cNvPr>
          <p:cNvSpPr/>
          <p:nvPr/>
        </p:nvSpPr>
        <p:spPr>
          <a:xfrm>
            <a:off x="7499740" y="3296667"/>
            <a:ext cx="74732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dirty="0"/>
              <a:t>Web API</a:t>
            </a:r>
            <a:endParaRPr lang="ko-KR" altLang="en-US" sz="105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321B28-6EAC-4D43-84CB-D8E3888A717B}"/>
              </a:ext>
            </a:extLst>
          </p:cNvPr>
          <p:cNvSpPr/>
          <p:nvPr/>
        </p:nvSpPr>
        <p:spPr>
          <a:xfrm>
            <a:off x="8914797" y="4234799"/>
            <a:ext cx="93006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dirty="0"/>
              <a:t>Web Server</a:t>
            </a:r>
            <a:endParaRPr lang="ko-KR" altLang="en-US" sz="105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D185AAB-4154-422D-B309-9D4369714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0460" y="3247191"/>
            <a:ext cx="922701" cy="92270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D1FCB06-9FCE-436E-AED2-7FD546B716BF}"/>
              </a:ext>
            </a:extLst>
          </p:cNvPr>
          <p:cNvSpPr/>
          <p:nvPr/>
        </p:nvSpPr>
        <p:spPr>
          <a:xfrm>
            <a:off x="5671122" y="3162018"/>
            <a:ext cx="105028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dirty="0"/>
              <a:t>Queue Server</a:t>
            </a:r>
            <a:endParaRPr lang="ko-KR" altLang="en-US" sz="105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AA263F-F18C-48A3-A3F2-A057D1AC3242}"/>
              </a:ext>
            </a:extLst>
          </p:cNvPr>
          <p:cNvSpPr/>
          <p:nvPr/>
        </p:nvSpPr>
        <p:spPr>
          <a:xfrm>
            <a:off x="5786664" y="4884129"/>
            <a:ext cx="65915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dirty="0"/>
              <a:t>Worker</a:t>
            </a:r>
            <a:endParaRPr lang="ko-KR" altLang="en-US" sz="105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24F4142-6013-465E-AA83-14419D1A0476}"/>
              </a:ext>
            </a:extLst>
          </p:cNvPr>
          <p:cNvSpPr/>
          <p:nvPr/>
        </p:nvSpPr>
        <p:spPr>
          <a:xfrm>
            <a:off x="4534156" y="4330918"/>
            <a:ext cx="75533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dirty="0"/>
              <a:t>Collector</a:t>
            </a:r>
            <a:endParaRPr lang="ko-KR" altLang="en-US" sz="1050" b="1" dirty="0"/>
          </a:p>
        </p:txBody>
      </p:sp>
      <p:pic>
        <p:nvPicPr>
          <p:cNvPr id="18" name="Google Shape;801;p58">
            <a:extLst>
              <a:ext uri="{FF2B5EF4-FFF2-40B4-BE49-F238E27FC236}">
                <a16:creationId xmlns:a16="http://schemas.microsoft.com/office/drawing/2014/main" id="{CDD43EA5-81A7-4AF6-AD2A-357541C0524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359" y="2813037"/>
            <a:ext cx="945257" cy="6878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55CBC5E-8941-4A5F-8EC6-379E67713563}"/>
              </a:ext>
            </a:extLst>
          </p:cNvPr>
          <p:cNvGrpSpPr/>
          <p:nvPr/>
        </p:nvGrpSpPr>
        <p:grpSpPr>
          <a:xfrm>
            <a:off x="3624456" y="2363112"/>
            <a:ext cx="697840" cy="1275784"/>
            <a:chOff x="2388040" y="2955547"/>
            <a:chExt cx="930453" cy="1701045"/>
          </a:xfrm>
        </p:grpSpPr>
        <p:cxnSp>
          <p:nvCxnSpPr>
            <p:cNvPr id="20" name="꺾인 연결선[E] 89">
              <a:extLst>
                <a:ext uri="{FF2B5EF4-FFF2-40B4-BE49-F238E27FC236}">
                  <a16:creationId xmlns:a16="http://schemas.microsoft.com/office/drawing/2014/main" id="{CDC70C7E-8C0D-4AB2-A68F-0DB85D7EC9E6}"/>
                </a:ext>
              </a:extLst>
            </p:cNvPr>
            <p:cNvCxnSpPr/>
            <p:nvPr/>
          </p:nvCxnSpPr>
          <p:spPr>
            <a:xfrm>
              <a:off x="2401027" y="2955547"/>
              <a:ext cx="914400" cy="914400"/>
            </a:xfrm>
            <a:prstGeom prst="bentConnector3">
              <a:avLst/>
            </a:prstGeom>
            <a:ln w="127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꺾인 연결선[E] 90">
              <a:extLst>
                <a:ext uri="{FF2B5EF4-FFF2-40B4-BE49-F238E27FC236}">
                  <a16:creationId xmlns:a16="http://schemas.microsoft.com/office/drawing/2014/main" id="{1C5BB473-4D97-4362-89BE-7F85D20252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8040" y="3868878"/>
              <a:ext cx="930453" cy="787714"/>
            </a:xfrm>
            <a:prstGeom prst="bentConnector3">
              <a:avLst/>
            </a:prstGeom>
            <a:ln w="127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직선 연결선[R] 91">
              <a:extLst>
                <a:ext uri="{FF2B5EF4-FFF2-40B4-BE49-F238E27FC236}">
                  <a16:creationId xmlns:a16="http://schemas.microsoft.com/office/drawing/2014/main" id="{965F93FF-25B7-489A-B8C9-686F17C238BE}"/>
                </a:ext>
              </a:extLst>
            </p:cNvPr>
            <p:cNvCxnSpPr/>
            <p:nvPr/>
          </p:nvCxnSpPr>
          <p:spPr>
            <a:xfrm>
              <a:off x="2506518" y="3867757"/>
              <a:ext cx="614285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4C2C140-EA0C-460D-BA40-F7F4D7E71260}"/>
              </a:ext>
            </a:extLst>
          </p:cNvPr>
          <p:cNvSpPr/>
          <p:nvPr/>
        </p:nvSpPr>
        <p:spPr>
          <a:xfrm>
            <a:off x="4962089" y="5460018"/>
            <a:ext cx="122341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dirty="0"/>
              <a:t>데이터 수집 서버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514B1BC-72E5-460A-94E4-4C4CDA7DF011}"/>
              </a:ext>
            </a:extLst>
          </p:cNvPr>
          <p:cNvCxnSpPr/>
          <p:nvPr/>
        </p:nvCxnSpPr>
        <p:spPr>
          <a:xfrm flipH="1">
            <a:off x="6129696" y="3372123"/>
            <a:ext cx="5013" cy="72276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DFD0EE5F-2551-4CEE-AECC-4D62AC97CD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6308" y="3547611"/>
            <a:ext cx="286773" cy="286773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229949C-E404-4446-8F7F-08F01F3D0BF2}"/>
              </a:ext>
            </a:extLst>
          </p:cNvPr>
          <p:cNvCxnSpPr>
            <a:cxnSpLocks/>
          </p:cNvCxnSpPr>
          <p:nvPr/>
        </p:nvCxnSpPr>
        <p:spPr>
          <a:xfrm>
            <a:off x="6679246" y="4610480"/>
            <a:ext cx="715871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1992F9A-2586-4C06-B6CF-4AEAE581A1C2}"/>
              </a:ext>
            </a:extLst>
          </p:cNvPr>
          <p:cNvCxnSpPr>
            <a:cxnSpLocks/>
          </p:cNvCxnSpPr>
          <p:nvPr/>
        </p:nvCxnSpPr>
        <p:spPr>
          <a:xfrm flipV="1">
            <a:off x="7851695" y="3536758"/>
            <a:ext cx="0" cy="51897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꺾인 연결선[E] 100">
            <a:extLst>
              <a:ext uri="{FF2B5EF4-FFF2-40B4-BE49-F238E27FC236}">
                <a16:creationId xmlns:a16="http://schemas.microsoft.com/office/drawing/2014/main" id="{6C8A1C84-A2FD-403B-BA1B-9FC5983B4E8B}"/>
              </a:ext>
            </a:extLst>
          </p:cNvPr>
          <p:cNvCxnSpPr>
            <a:cxnSpLocks/>
          </p:cNvCxnSpPr>
          <p:nvPr/>
        </p:nvCxnSpPr>
        <p:spPr>
          <a:xfrm>
            <a:off x="8183482" y="2845044"/>
            <a:ext cx="1176518" cy="311927"/>
          </a:xfrm>
          <a:prstGeom prst="bentConnector3">
            <a:avLst>
              <a:gd name="adj1" fmla="val 99655"/>
            </a:avLst>
          </a:prstGeom>
          <a:ln w="127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EF7D5ECB-840B-461D-8CC0-E7EB7571C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4173" y="2684741"/>
            <a:ext cx="260622" cy="26062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E5B6C4A-340D-470E-AA63-FBC5230BBE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1764" y="3766721"/>
            <a:ext cx="581025" cy="54292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AF7392F-A3FA-4B27-8A1F-42FCD608B3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7296" y="4286163"/>
            <a:ext cx="581025" cy="54292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AE7D8BA-E1BA-4B7E-BEEA-F1A88DC523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7296" y="2583104"/>
            <a:ext cx="581025" cy="52387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CA898E5-B6A0-42A3-BFF2-8D2E613187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2696" y="2673902"/>
            <a:ext cx="581025" cy="542925"/>
          </a:xfrm>
          <a:prstGeom prst="rect">
            <a:avLst/>
          </a:prstGeom>
        </p:spPr>
      </p:pic>
      <p:sp>
        <p:nvSpPr>
          <p:cNvPr id="36" name="Google Shape;810;p58">
            <a:extLst>
              <a:ext uri="{FF2B5EF4-FFF2-40B4-BE49-F238E27FC236}">
                <a16:creationId xmlns:a16="http://schemas.microsoft.com/office/drawing/2014/main" id="{2172DD39-8DB3-4493-9FFD-5201EE5BC8D1}"/>
              </a:ext>
            </a:extLst>
          </p:cNvPr>
          <p:cNvSpPr txBox="1"/>
          <p:nvPr/>
        </p:nvSpPr>
        <p:spPr>
          <a:xfrm>
            <a:off x="6449859" y="1821349"/>
            <a:ext cx="945257" cy="302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1050" b="1"/>
              <a:t>REDSTOP</a:t>
            </a:r>
            <a:endParaRPr sz="1050" b="1" dirty="0"/>
          </a:p>
        </p:txBody>
      </p:sp>
      <p:cxnSp>
        <p:nvCxnSpPr>
          <p:cNvPr id="37" name="꺾인 연결선[E] 50">
            <a:extLst>
              <a:ext uri="{FF2B5EF4-FFF2-40B4-BE49-F238E27FC236}">
                <a16:creationId xmlns:a16="http://schemas.microsoft.com/office/drawing/2014/main" id="{86F5082F-07F3-4EC1-813F-F24424359350}"/>
              </a:ext>
            </a:extLst>
          </p:cNvPr>
          <p:cNvCxnSpPr>
            <a:cxnSpLocks/>
          </p:cNvCxnSpPr>
          <p:nvPr/>
        </p:nvCxnSpPr>
        <p:spPr>
          <a:xfrm flipV="1">
            <a:off x="4831679" y="2881541"/>
            <a:ext cx="903022" cy="762052"/>
          </a:xfrm>
          <a:prstGeom prst="bentConnector3">
            <a:avLst>
              <a:gd name="adj1" fmla="val 776"/>
            </a:avLst>
          </a:prstGeom>
          <a:ln w="127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6287E06F-89EC-44A0-AEC1-E88D1AED2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167" y="2700487"/>
            <a:ext cx="305594" cy="305594"/>
          </a:xfrm>
          <a:prstGeom prst="rect">
            <a:avLst/>
          </a:prstGeom>
        </p:spPr>
      </p:pic>
      <p:sp>
        <p:nvSpPr>
          <p:cNvPr id="84" name="Google Shape;810;p58">
            <a:extLst>
              <a:ext uri="{FF2B5EF4-FFF2-40B4-BE49-F238E27FC236}">
                <a16:creationId xmlns:a16="http://schemas.microsoft.com/office/drawing/2014/main" id="{95E87064-E53C-40DB-A3C6-323F0F11E1F0}"/>
              </a:ext>
            </a:extLst>
          </p:cNvPr>
          <p:cNvSpPr txBox="1"/>
          <p:nvPr/>
        </p:nvSpPr>
        <p:spPr>
          <a:xfrm>
            <a:off x="913359" y="4653579"/>
            <a:ext cx="945257" cy="207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sz="1000" b="1" dirty="0"/>
              <a:t>User-Agent1</a:t>
            </a:r>
            <a:endParaRPr sz="1000" b="1" dirty="0"/>
          </a:p>
        </p:txBody>
      </p:sp>
      <p:pic>
        <p:nvPicPr>
          <p:cNvPr id="86" name="Google Shape;801;p58">
            <a:extLst>
              <a:ext uri="{FF2B5EF4-FFF2-40B4-BE49-F238E27FC236}">
                <a16:creationId xmlns:a16="http://schemas.microsoft.com/office/drawing/2014/main" id="{7137A360-C716-4581-B245-A154E4EF80C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359" y="3965712"/>
            <a:ext cx="945257" cy="68786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810;p58">
            <a:extLst>
              <a:ext uri="{FF2B5EF4-FFF2-40B4-BE49-F238E27FC236}">
                <a16:creationId xmlns:a16="http://schemas.microsoft.com/office/drawing/2014/main" id="{FC01E479-736F-41C2-AFD0-BA52534923A6}"/>
              </a:ext>
            </a:extLst>
          </p:cNvPr>
          <p:cNvSpPr txBox="1"/>
          <p:nvPr/>
        </p:nvSpPr>
        <p:spPr>
          <a:xfrm>
            <a:off x="913359" y="5799779"/>
            <a:ext cx="945257" cy="207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sz="1000" b="1" dirty="0"/>
              <a:t>User-Agent1</a:t>
            </a:r>
            <a:endParaRPr sz="1000" b="1" dirty="0"/>
          </a:p>
        </p:txBody>
      </p:sp>
      <p:pic>
        <p:nvPicPr>
          <p:cNvPr id="94" name="Google Shape;801;p58">
            <a:extLst>
              <a:ext uri="{FF2B5EF4-FFF2-40B4-BE49-F238E27FC236}">
                <a16:creationId xmlns:a16="http://schemas.microsoft.com/office/drawing/2014/main" id="{87F4F530-7BC7-4EE2-8D0A-82BB043C313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359" y="5111912"/>
            <a:ext cx="945257" cy="68786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810;p58">
            <a:extLst>
              <a:ext uri="{FF2B5EF4-FFF2-40B4-BE49-F238E27FC236}">
                <a16:creationId xmlns:a16="http://schemas.microsoft.com/office/drawing/2014/main" id="{B55C547B-104D-4FC0-98A6-3705B6513CFC}"/>
              </a:ext>
            </a:extLst>
          </p:cNvPr>
          <p:cNvSpPr txBox="1"/>
          <p:nvPr/>
        </p:nvSpPr>
        <p:spPr>
          <a:xfrm>
            <a:off x="913359" y="2359728"/>
            <a:ext cx="945257" cy="207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-US" sz="1000" b="1" dirty="0"/>
              <a:t>User-Agent1</a:t>
            </a:r>
            <a:endParaRPr sz="1000" b="1" dirty="0"/>
          </a:p>
        </p:txBody>
      </p:sp>
      <p:pic>
        <p:nvPicPr>
          <p:cNvPr id="98" name="Google Shape;801;p58">
            <a:extLst>
              <a:ext uri="{FF2B5EF4-FFF2-40B4-BE49-F238E27FC236}">
                <a16:creationId xmlns:a16="http://schemas.microsoft.com/office/drawing/2014/main" id="{4F961F44-807F-4EA4-9C69-69192D866AE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359" y="1671861"/>
            <a:ext cx="945257" cy="6878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778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C22754-430E-4A04-8F3C-6BA85750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기술 스택</a:t>
            </a:r>
            <a:r>
              <a:rPr lang="en-US" altLang="ko-KR" dirty="0"/>
              <a:t>[</a:t>
            </a:r>
            <a:r>
              <a:rPr lang="ko-KR" altLang="en-US" dirty="0" err="1"/>
              <a:t>수정중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797458-3416-4B9F-AE13-2D94A5F74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Frontend </a:t>
            </a:r>
          </a:p>
          <a:p>
            <a:pPr marL="0" indent="0">
              <a:buNone/>
            </a:pPr>
            <a:r>
              <a:rPr lang="en-US" altLang="ko-KR" dirty="0"/>
              <a:t>backend</a:t>
            </a:r>
            <a:endParaRPr lang="ko-KR" altLang="en-US" dirty="0"/>
          </a:p>
        </p:txBody>
      </p:sp>
      <p:pic>
        <p:nvPicPr>
          <p:cNvPr id="4" name="그림 3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59769093-9F85-4174-BF30-3EDB8962C9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932" y="6248838"/>
            <a:ext cx="759068" cy="60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66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945E29B-B971-41C6-A57B-B29BBB108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76015D-CFEA-4204-9A50-352560FFC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7325C43C-72B5-4DC9-B386-90859B58BF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95AD9A4-5AF5-48C4-BC2A-635316433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AF4A3D62-D56C-4A32-8C75-100D383EC6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E1F47E4-066D-4C27-98C8-B2B2C7BAB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38772"/>
            <a:ext cx="12192000" cy="39804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6C8AC7D-EF26-4093-9D7A-8B453FCBF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3991"/>
            <a:ext cx="10515600" cy="935025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dirty="0">
                <a:solidFill>
                  <a:schemeClr val="tx2"/>
                </a:solidFill>
              </a:rPr>
              <a:t>기대효과</a:t>
            </a:r>
            <a:r>
              <a:rPr lang="en-US" altLang="ko-KR" sz="3200" b="1" dirty="0">
                <a:solidFill>
                  <a:schemeClr val="tx2"/>
                </a:solidFill>
              </a:rPr>
              <a:t>[</a:t>
            </a:r>
            <a:r>
              <a:rPr lang="ko-KR" altLang="en-US" sz="3200" b="1" dirty="0">
                <a:solidFill>
                  <a:schemeClr val="tx2"/>
                </a:solidFill>
              </a:rPr>
              <a:t>진행중</a:t>
            </a:r>
            <a:r>
              <a:rPr lang="en-US" altLang="ko-KR" sz="3200" b="1" dirty="0">
                <a:solidFill>
                  <a:schemeClr val="tx2"/>
                </a:solidFill>
              </a:rPr>
              <a:t>]</a:t>
            </a:r>
            <a:endParaRPr lang="ko-KR" altLang="en-US" sz="3200" b="1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BD3647-3E23-4DAF-8555-5BF26486F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4951" y="2504235"/>
            <a:ext cx="8239505" cy="2437879"/>
          </a:xfrm>
        </p:spPr>
        <p:txBody>
          <a:bodyPr>
            <a:normAutofit/>
          </a:bodyPr>
          <a:lstStyle/>
          <a:p>
            <a:r>
              <a:rPr lang="ko-KR" altLang="en-US" sz="1400" dirty="0">
                <a:solidFill>
                  <a:schemeClr val="tx2"/>
                </a:solidFill>
              </a:rPr>
              <a:t>사진 한장으로 간편하게 지뢰를 식별하여</a:t>
            </a:r>
            <a:r>
              <a:rPr lang="en-US" altLang="ko-KR" sz="1400" dirty="0">
                <a:solidFill>
                  <a:schemeClr val="tx2"/>
                </a:solidFill>
              </a:rPr>
              <a:t>, </a:t>
            </a:r>
            <a:r>
              <a:rPr lang="ko-KR" altLang="en-US" sz="1400" dirty="0">
                <a:solidFill>
                  <a:schemeClr val="tx2"/>
                </a:solidFill>
              </a:rPr>
              <a:t>대민지원간</a:t>
            </a:r>
            <a:r>
              <a:rPr lang="en-US" altLang="ko-KR" sz="1400" dirty="0">
                <a:solidFill>
                  <a:schemeClr val="tx2"/>
                </a:solidFill>
              </a:rPr>
              <a:t> </a:t>
            </a:r>
            <a:r>
              <a:rPr lang="ko-KR" altLang="en-US" sz="1400" dirty="0">
                <a:solidFill>
                  <a:schemeClr val="tx2"/>
                </a:solidFill>
              </a:rPr>
              <a:t>지뢰사고 위험이 줄어든다</a:t>
            </a:r>
            <a:r>
              <a:rPr lang="en-US" altLang="ko-KR" sz="1400" dirty="0">
                <a:solidFill>
                  <a:schemeClr val="tx2"/>
                </a:solidFill>
              </a:rPr>
              <a:t>.</a:t>
            </a:r>
          </a:p>
          <a:p>
            <a:r>
              <a:rPr lang="ko-KR" altLang="en-US" sz="1400" dirty="0">
                <a:solidFill>
                  <a:schemeClr val="tx2"/>
                </a:solidFill>
              </a:rPr>
              <a:t>식별 이후 신속한 신고를 통해 시간이 단축되고</a:t>
            </a:r>
            <a:r>
              <a:rPr lang="en-US" altLang="ko-KR" sz="1400" dirty="0">
                <a:solidFill>
                  <a:schemeClr val="tx2"/>
                </a:solidFill>
              </a:rPr>
              <a:t>, </a:t>
            </a:r>
            <a:r>
              <a:rPr lang="ko-KR" altLang="en-US" sz="1400" dirty="0">
                <a:solidFill>
                  <a:schemeClr val="tx2"/>
                </a:solidFill>
              </a:rPr>
              <a:t>허위신고를 사전에 거름으로써 비용도 단축된다</a:t>
            </a:r>
            <a:r>
              <a:rPr lang="en-US" altLang="ko-KR" sz="1400" dirty="0">
                <a:solidFill>
                  <a:schemeClr val="tx2"/>
                </a:solidFill>
              </a:rPr>
              <a:t>.</a:t>
            </a:r>
          </a:p>
          <a:p>
            <a:r>
              <a:rPr lang="ko-KR" altLang="en-US" sz="1400" dirty="0">
                <a:solidFill>
                  <a:schemeClr val="tx2"/>
                </a:solidFill>
              </a:rPr>
              <a:t>지뢰 관련 사건 사고를 접함으로써 경각심을 높일 수 있음</a:t>
            </a:r>
            <a:endParaRPr lang="en-US" altLang="ko-KR" sz="1400" dirty="0">
              <a:solidFill>
                <a:schemeClr val="tx2"/>
              </a:solidFill>
            </a:endParaRPr>
          </a:p>
          <a:p>
            <a:r>
              <a:rPr lang="ko-KR" altLang="en-US" sz="1400" dirty="0">
                <a:solidFill>
                  <a:schemeClr val="tx2"/>
                </a:solidFill>
              </a:rPr>
              <a:t>지뢰에 관한 정보를 쉽게 공부하고</a:t>
            </a:r>
            <a:r>
              <a:rPr lang="en-US" altLang="ko-KR" sz="1400" dirty="0">
                <a:solidFill>
                  <a:schemeClr val="tx2"/>
                </a:solidFill>
              </a:rPr>
              <a:t>, </a:t>
            </a:r>
            <a:r>
              <a:rPr lang="ko-KR" altLang="en-US" sz="1400" dirty="0">
                <a:solidFill>
                  <a:schemeClr val="tx2"/>
                </a:solidFill>
              </a:rPr>
              <a:t>퀴즈를 통해 학습정도를 확인함으로써</a:t>
            </a:r>
            <a:r>
              <a:rPr lang="en-US" altLang="ko-KR" sz="1400" dirty="0">
                <a:solidFill>
                  <a:schemeClr val="tx2"/>
                </a:solidFill>
              </a:rPr>
              <a:t>, </a:t>
            </a:r>
            <a:r>
              <a:rPr lang="ko-KR" altLang="en-US" sz="1400" dirty="0">
                <a:solidFill>
                  <a:schemeClr val="tx2"/>
                </a:solidFill>
              </a:rPr>
              <a:t> 군인들이 쉽게 정보를 이해하고 학습하여 대처가능</a:t>
            </a:r>
            <a:endParaRPr lang="en-US" altLang="ko-KR" sz="1400" dirty="0">
              <a:solidFill>
                <a:schemeClr val="tx2"/>
              </a:solidFill>
            </a:endParaRPr>
          </a:p>
          <a:p>
            <a:r>
              <a:rPr lang="ko-KR" altLang="en-US" sz="1400" dirty="0">
                <a:solidFill>
                  <a:schemeClr val="tx2"/>
                </a:solidFill>
              </a:rPr>
              <a:t>단순 지뢰에 국한 될 것이 아니라</a:t>
            </a:r>
            <a:r>
              <a:rPr lang="en-US" altLang="ko-KR" sz="1400" dirty="0">
                <a:solidFill>
                  <a:schemeClr val="tx2"/>
                </a:solidFill>
              </a:rPr>
              <a:t>, </a:t>
            </a:r>
            <a:r>
              <a:rPr lang="ko-KR" altLang="en-US" sz="1400" dirty="0">
                <a:solidFill>
                  <a:schemeClr val="tx2"/>
                </a:solidFill>
              </a:rPr>
              <a:t>북한군의 전차</a:t>
            </a:r>
            <a:r>
              <a:rPr lang="en-US" altLang="ko-KR" sz="1400" dirty="0">
                <a:solidFill>
                  <a:schemeClr val="tx2"/>
                </a:solidFill>
              </a:rPr>
              <a:t>, </a:t>
            </a:r>
            <a:r>
              <a:rPr lang="ko-KR" altLang="en-US" sz="1400" dirty="0">
                <a:solidFill>
                  <a:schemeClr val="tx2"/>
                </a:solidFill>
              </a:rPr>
              <a:t>비행기 등에 대입하면</a:t>
            </a:r>
            <a:r>
              <a:rPr lang="en-US" altLang="ko-KR" sz="1400" dirty="0">
                <a:solidFill>
                  <a:schemeClr val="tx2"/>
                </a:solidFill>
              </a:rPr>
              <a:t>,</a:t>
            </a:r>
            <a:r>
              <a:rPr lang="ko-KR" altLang="en-US" sz="1400" dirty="0">
                <a:solidFill>
                  <a:schemeClr val="tx2"/>
                </a:solidFill>
              </a:rPr>
              <a:t> 경계 </a:t>
            </a:r>
            <a:r>
              <a:rPr lang="ko-KR" altLang="en-US" sz="1400" dirty="0" err="1">
                <a:solidFill>
                  <a:schemeClr val="tx2"/>
                </a:solidFill>
              </a:rPr>
              <a:t>근무등을</a:t>
            </a:r>
            <a:r>
              <a:rPr lang="ko-KR" altLang="en-US" sz="1400" dirty="0">
                <a:solidFill>
                  <a:schemeClr val="tx2"/>
                </a:solidFill>
              </a:rPr>
              <a:t> 설때에도 도움이 되는 등 발전 가능 분야가 넓고 다양하다</a:t>
            </a:r>
            <a:r>
              <a:rPr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38148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04852A9-D962-4E15-BEB4-5ADBBCB604B3}"/>
              </a:ext>
            </a:extLst>
          </p:cNvPr>
          <p:cNvSpPr txBox="1"/>
          <p:nvPr/>
        </p:nvSpPr>
        <p:spPr>
          <a:xfrm>
            <a:off x="2422310" y="4870856"/>
            <a:ext cx="5609222" cy="13632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AI </a:t>
            </a:r>
            <a:r>
              <a:rPr lang="ko-KR" altLang="en-US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기술을 활용한 </a:t>
            </a:r>
            <a:endParaRPr lang="en-US" altLang="ko-KR" sz="3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통합 안보 위협요소 식별 어플</a:t>
            </a:r>
          </a:p>
        </p:txBody>
      </p:sp>
      <p:sp>
        <p:nvSpPr>
          <p:cNvPr id="2062" name="Freeform: Shape 80">
            <a:extLst>
              <a:ext uri="{FF2B5EF4-FFF2-40B4-BE49-F238E27FC236}">
                <a16:creationId xmlns:a16="http://schemas.microsoft.com/office/drawing/2014/main" id="{D5C3FE89-A0B6-4C0E-A1F2-7CA2025B3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156092" cy="3442494"/>
          </a:xfrm>
          <a:custGeom>
            <a:avLst/>
            <a:gdLst>
              <a:gd name="connsiteX0" fmla="*/ 0 w 3156092"/>
              <a:gd name="connsiteY0" fmla="*/ 0 h 3442494"/>
              <a:gd name="connsiteX1" fmla="*/ 2765641 w 3156092"/>
              <a:gd name="connsiteY1" fmla="*/ 0 h 3442494"/>
              <a:gd name="connsiteX2" fmla="*/ 2781296 w 3156092"/>
              <a:gd name="connsiteY2" fmla="*/ 20935 h 3442494"/>
              <a:gd name="connsiteX3" fmla="*/ 3156092 w 3156092"/>
              <a:gd name="connsiteY3" fmla="*/ 1247934 h 3442494"/>
              <a:gd name="connsiteX4" fmla="*/ 961532 w 3156092"/>
              <a:gd name="connsiteY4" fmla="*/ 3442494 h 3442494"/>
              <a:gd name="connsiteX5" fmla="*/ 107310 w 3156092"/>
              <a:gd name="connsiteY5" fmla="*/ 3270035 h 3442494"/>
              <a:gd name="connsiteX6" fmla="*/ 0 w 3156092"/>
              <a:gd name="connsiteY6" fmla="*/ 3218341 h 344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6092" h="3442494">
                <a:moveTo>
                  <a:pt x="0" y="0"/>
                </a:moveTo>
                <a:lnTo>
                  <a:pt x="2765641" y="0"/>
                </a:lnTo>
                <a:lnTo>
                  <a:pt x="2781296" y="20935"/>
                </a:lnTo>
                <a:cubicBezTo>
                  <a:pt x="3017923" y="371189"/>
                  <a:pt x="3156092" y="793426"/>
                  <a:pt x="3156092" y="1247934"/>
                </a:cubicBezTo>
                <a:cubicBezTo>
                  <a:pt x="3156092" y="2459956"/>
                  <a:pt x="2173554" y="3442494"/>
                  <a:pt x="961532" y="3442494"/>
                </a:cubicBezTo>
                <a:cubicBezTo>
                  <a:pt x="658527" y="3442494"/>
                  <a:pt x="369864" y="3381086"/>
                  <a:pt x="107310" y="3270035"/>
                </a:cubicBezTo>
                <a:lnTo>
                  <a:pt x="0" y="321834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6" name="Picture 8" descr="유용원의 신무기 리포트] 선군호·폭풍호·천마호… 북한군 신형 전차들의 진격">
            <a:extLst>
              <a:ext uri="{FF2B5EF4-FFF2-40B4-BE49-F238E27FC236}">
                <a16:creationId xmlns:a16="http://schemas.microsoft.com/office/drawing/2014/main" id="{34658A34-D002-471B-B76E-195EE8CBAE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77" r="30098" b="2"/>
          <a:stretch/>
        </p:blipFill>
        <p:spPr bwMode="auto">
          <a:xfrm>
            <a:off x="5" y="-1"/>
            <a:ext cx="3005349" cy="3291750"/>
          </a:xfrm>
          <a:custGeom>
            <a:avLst/>
            <a:gdLst/>
            <a:ahLst/>
            <a:cxnLst/>
            <a:rect l="l" t="t" r="r" b="b"/>
            <a:pathLst>
              <a:path w="3005349" h="3291750">
                <a:moveTo>
                  <a:pt x="0" y="0"/>
                </a:moveTo>
                <a:lnTo>
                  <a:pt x="2577617" y="0"/>
                </a:lnTo>
                <a:lnTo>
                  <a:pt x="2656297" y="105217"/>
                </a:lnTo>
                <a:cubicBezTo>
                  <a:pt x="2876670" y="431412"/>
                  <a:pt x="3005349" y="824646"/>
                  <a:pt x="3005349" y="1247934"/>
                </a:cubicBezTo>
                <a:cubicBezTo>
                  <a:pt x="3005349" y="2376702"/>
                  <a:pt x="2090301" y="3291750"/>
                  <a:pt x="961533" y="3291750"/>
                </a:cubicBezTo>
                <a:cubicBezTo>
                  <a:pt x="679341" y="3291750"/>
                  <a:pt x="410507" y="3234560"/>
                  <a:pt x="165988" y="3131137"/>
                </a:cubicBezTo>
                <a:lnTo>
                  <a:pt x="0" y="305117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3" name="Oval 82">
            <a:extLst>
              <a:ext uri="{FF2B5EF4-FFF2-40B4-BE49-F238E27FC236}">
                <a16:creationId xmlns:a16="http://schemas.microsoft.com/office/drawing/2014/main" id="{8A6D7C84-6176-4F2A-985C-7F1B8C39D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8141" y="459337"/>
            <a:ext cx="3163824" cy="3163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BF04D83C-C5CF-435B-A137-F13CF01CCB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7" r="28395" b="3"/>
          <a:stretch/>
        </p:blipFill>
        <p:spPr bwMode="auto">
          <a:xfrm>
            <a:off x="3832733" y="623929"/>
            <a:ext cx="2834640" cy="2834640"/>
          </a:xfrm>
          <a:custGeom>
            <a:avLst/>
            <a:gdLst/>
            <a:ahLst/>
            <a:cxnLst/>
            <a:rect l="l" t="t" r="r" b="b"/>
            <a:pathLst>
              <a:path w="2990088" h="2990088">
                <a:moveTo>
                  <a:pt x="1495044" y="0"/>
                </a:moveTo>
                <a:cubicBezTo>
                  <a:pt x="2320734" y="0"/>
                  <a:pt x="2990088" y="669354"/>
                  <a:pt x="2990088" y="1495044"/>
                </a:cubicBezTo>
                <a:cubicBezTo>
                  <a:pt x="2990088" y="2320734"/>
                  <a:pt x="2320734" y="2990088"/>
                  <a:pt x="1495044" y="2990088"/>
                </a:cubicBezTo>
                <a:cubicBezTo>
                  <a:pt x="669354" y="2990088"/>
                  <a:pt x="0" y="2320734"/>
                  <a:pt x="0" y="1495044"/>
                </a:cubicBezTo>
                <a:cubicBezTo>
                  <a:pt x="0" y="669354"/>
                  <a:pt x="669354" y="0"/>
                  <a:pt x="149504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4" name="Freeform: Shape 84">
            <a:extLst>
              <a:ext uri="{FF2B5EF4-FFF2-40B4-BE49-F238E27FC236}">
                <a16:creationId xmlns:a16="http://schemas.microsoft.com/office/drawing/2014/main" id="{C8E319B0-C403-46B6-8DDF-C46B5EB13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56150" y="2364552"/>
            <a:ext cx="3835850" cy="4493449"/>
          </a:xfrm>
          <a:custGeom>
            <a:avLst/>
            <a:gdLst>
              <a:gd name="connsiteX0" fmla="*/ 2839212 w 3835850"/>
              <a:gd name="connsiteY0" fmla="*/ 0 h 4493449"/>
              <a:gd name="connsiteX1" fmla="*/ 3683507 w 3835850"/>
              <a:gd name="connsiteY1" fmla="*/ 127646 h 4493449"/>
              <a:gd name="connsiteX2" fmla="*/ 3835850 w 3835850"/>
              <a:gd name="connsiteY2" fmla="*/ 183404 h 4493449"/>
              <a:gd name="connsiteX3" fmla="*/ 3835850 w 3835850"/>
              <a:gd name="connsiteY3" fmla="*/ 4493449 h 4493449"/>
              <a:gd name="connsiteX4" fmla="*/ 534850 w 3835850"/>
              <a:gd name="connsiteY4" fmla="*/ 4493449 h 4493449"/>
              <a:gd name="connsiteX5" fmla="*/ 484893 w 3835850"/>
              <a:gd name="connsiteY5" fmla="*/ 4426642 h 4493449"/>
              <a:gd name="connsiteX6" fmla="*/ 0 w 3835850"/>
              <a:gd name="connsiteY6" fmla="*/ 2839212 h 4493449"/>
              <a:gd name="connsiteX7" fmla="*/ 2839212 w 3835850"/>
              <a:gd name="connsiteY7" fmla="*/ 0 h 449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35850" h="4493449">
                <a:moveTo>
                  <a:pt x="2839212" y="0"/>
                </a:moveTo>
                <a:cubicBezTo>
                  <a:pt x="3133222" y="0"/>
                  <a:pt x="3416794" y="44689"/>
                  <a:pt x="3683507" y="127646"/>
                </a:cubicBezTo>
                <a:lnTo>
                  <a:pt x="3835850" y="183404"/>
                </a:lnTo>
                <a:lnTo>
                  <a:pt x="3835850" y="4493449"/>
                </a:lnTo>
                <a:lnTo>
                  <a:pt x="534850" y="4493449"/>
                </a:lnTo>
                <a:lnTo>
                  <a:pt x="484893" y="4426642"/>
                </a:lnTo>
                <a:cubicBezTo>
                  <a:pt x="178757" y="3973501"/>
                  <a:pt x="0" y="3427232"/>
                  <a:pt x="0" y="2839212"/>
                </a:cubicBezTo>
                <a:cubicBezTo>
                  <a:pt x="0" y="1271159"/>
                  <a:pt x="1271159" y="0"/>
                  <a:pt x="283921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5" name="Freeform: Shape 86">
            <a:extLst>
              <a:ext uri="{FF2B5EF4-FFF2-40B4-BE49-F238E27FC236}">
                <a16:creationId xmlns:a16="http://schemas.microsoft.com/office/drawing/2014/main" id="{E1E27C89-94CF-4F2D-8750-9361FD1D9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07371" y="1"/>
            <a:ext cx="3986784" cy="2427765"/>
          </a:xfrm>
          <a:custGeom>
            <a:avLst/>
            <a:gdLst>
              <a:gd name="connsiteX0" fmla="*/ 48890 w 3986784"/>
              <a:gd name="connsiteY0" fmla="*/ 0 h 2427765"/>
              <a:gd name="connsiteX1" fmla="*/ 3937894 w 3986784"/>
              <a:gd name="connsiteY1" fmla="*/ 0 h 2427765"/>
              <a:gd name="connsiteX2" fmla="*/ 3946285 w 3986784"/>
              <a:gd name="connsiteY2" fmla="*/ 32635 h 2427765"/>
              <a:gd name="connsiteX3" fmla="*/ 3986784 w 3986784"/>
              <a:gd name="connsiteY3" fmla="*/ 434373 h 2427765"/>
              <a:gd name="connsiteX4" fmla="*/ 1993392 w 3986784"/>
              <a:gd name="connsiteY4" fmla="*/ 2427765 h 2427765"/>
              <a:gd name="connsiteX5" fmla="*/ 0 w 3986784"/>
              <a:gd name="connsiteY5" fmla="*/ 434373 h 2427765"/>
              <a:gd name="connsiteX6" fmla="*/ 40499 w 3986784"/>
              <a:gd name="connsiteY6" fmla="*/ 32635 h 2427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86784" h="2427765">
                <a:moveTo>
                  <a:pt x="48890" y="0"/>
                </a:moveTo>
                <a:lnTo>
                  <a:pt x="3937894" y="0"/>
                </a:lnTo>
                <a:lnTo>
                  <a:pt x="3946285" y="32635"/>
                </a:lnTo>
                <a:cubicBezTo>
                  <a:pt x="3972839" y="162400"/>
                  <a:pt x="3986784" y="296758"/>
                  <a:pt x="3986784" y="434373"/>
                </a:cubicBezTo>
                <a:cubicBezTo>
                  <a:pt x="3986784" y="1535293"/>
                  <a:pt x="3094312" y="2427765"/>
                  <a:pt x="1993392" y="2427765"/>
                </a:cubicBezTo>
                <a:cubicBezTo>
                  <a:pt x="892472" y="2427765"/>
                  <a:pt x="0" y="1535293"/>
                  <a:pt x="0" y="434373"/>
                </a:cubicBezTo>
                <a:cubicBezTo>
                  <a:pt x="0" y="296758"/>
                  <a:pt x="13945" y="162400"/>
                  <a:pt x="40499" y="32635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EDE89D3-8594-4645-BDEE-60F93B72AB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7" b="4"/>
          <a:stretch/>
        </p:blipFill>
        <p:spPr>
          <a:xfrm>
            <a:off x="7171962" y="2"/>
            <a:ext cx="3657600" cy="2263173"/>
          </a:xfrm>
          <a:custGeom>
            <a:avLst/>
            <a:gdLst/>
            <a:ahLst/>
            <a:cxnLst/>
            <a:rect l="l" t="t" r="r" b="b"/>
            <a:pathLst>
              <a:path w="3657600" h="2263173">
                <a:moveTo>
                  <a:pt x="54075" y="0"/>
                </a:moveTo>
                <a:lnTo>
                  <a:pt x="3603525" y="0"/>
                </a:lnTo>
                <a:lnTo>
                  <a:pt x="3620445" y="65806"/>
                </a:lnTo>
                <a:cubicBezTo>
                  <a:pt x="3644807" y="184856"/>
                  <a:pt x="3657600" y="308121"/>
                  <a:pt x="3657600" y="434373"/>
                </a:cubicBezTo>
                <a:cubicBezTo>
                  <a:pt x="3657600" y="1444391"/>
                  <a:pt x="2838818" y="2263173"/>
                  <a:pt x="1828800" y="2263173"/>
                </a:cubicBezTo>
                <a:cubicBezTo>
                  <a:pt x="818782" y="2263173"/>
                  <a:pt x="0" y="1444391"/>
                  <a:pt x="0" y="434373"/>
                </a:cubicBezTo>
                <a:cubicBezTo>
                  <a:pt x="0" y="308121"/>
                  <a:pt x="12794" y="184856"/>
                  <a:pt x="37155" y="65806"/>
                </a:cubicBezTo>
                <a:close/>
              </a:path>
            </a:pathLst>
          </a:custGeom>
        </p:spPr>
      </p:pic>
      <p:pic>
        <p:nvPicPr>
          <p:cNvPr id="2054" name="Picture 6" descr="숨겨진 무기 지뢰, 탐지와 제거 방법은? | 1boon">
            <a:extLst>
              <a:ext uri="{FF2B5EF4-FFF2-40B4-BE49-F238E27FC236}">
                <a16:creationId xmlns:a16="http://schemas.microsoft.com/office/drawing/2014/main" id="{D8133223-9F72-4969-96F5-AD8C11B4FC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7" r="23685" b="1"/>
          <a:stretch/>
        </p:blipFill>
        <p:spPr bwMode="auto">
          <a:xfrm>
            <a:off x="8520674" y="2529078"/>
            <a:ext cx="3671324" cy="4328922"/>
          </a:xfrm>
          <a:custGeom>
            <a:avLst/>
            <a:gdLst/>
            <a:ahLst/>
            <a:cxnLst/>
            <a:rect l="l" t="t" r="r" b="b"/>
            <a:pathLst>
              <a:path w="3671324" h="4328922">
                <a:moveTo>
                  <a:pt x="2674686" y="0"/>
                </a:moveTo>
                <a:cubicBezTo>
                  <a:pt x="2951659" y="0"/>
                  <a:pt x="3218799" y="42100"/>
                  <a:pt x="3470056" y="120249"/>
                </a:cubicBezTo>
                <a:lnTo>
                  <a:pt x="3671324" y="193914"/>
                </a:lnTo>
                <a:lnTo>
                  <a:pt x="3671324" y="4328922"/>
                </a:lnTo>
                <a:lnTo>
                  <a:pt x="575538" y="4328922"/>
                </a:lnTo>
                <a:lnTo>
                  <a:pt x="456795" y="4170129"/>
                </a:lnTo>
                <a:cubicBezTo>
                  <a:pt x="168398" y="3743246"/>
                  <a:pt x="0" y="3228632"/>
                  <a:pt x="0" y="2674686"/>
                </a:cubicBezTo>
                <a:cubicBezTo>
                  <a:pt x="0" y="1197498"/>
                  <a:pt x="1197498" y="0"/>
                  <a:pt x="267468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3D943D48-8DD8-4577-A1AE-3DBAB4214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65" y="4897647"/>
            <a:ext cx="1190028" cy="954998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762104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A82183E-1DF4-4E9D-A8E7-FD3DEF8EA2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44" t="9091" r="33094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EB1839A-7DC5-475D-A51E-EC5B5F13DDE9}"/>
              </a:ext>
            </a:extLst>
          </p:cNvPr>
          <p:cNvSpPr txBox="1">
            <a:spLocks/>
          </p:cNvSpPr>
          <p:nvPr/>
        </p:nvSpPr>
        <p:spPr>
          <a:xfrm>
            <a:off x="429961" y="1792422"/>
            <a:ext cx="3620667" cy="17458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ko-KR" altLang="en-US" sz="1800" b="1" dirty="0">
                <a:latin typeface="+mj-ea"/>
                <a:ea typeface="+mj-ea"/>
                <a:cs typeface="함초롬바탕" panose="02030604000101010101" pitchFamily="18" charset="-127"/>
              </a:rPr>
              <a:t>완전 제거가</a:t>
            </a:r>
            <a:r>
              <a:rPr lang="ko-KR" altLang="en-US" sz="18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800" b="1" dirty="0">
                <a:solidFill>
                  <a:srgbClr val="228AA4"/>
                </a:solidFill>
                <a:latin typeface="+mj-ea"/>
                <a:ea typeface="+mj-ea"/>
                <a:cs typeface="함초롬바탕" panose="02030604000101010101" pitchFamily="18" charset="-127"/>
              </a:rPr>
              <a:t>불가능한</a:t>
            </a:r>
            <a:r>
              <a:rPr lang="ko-KR" altLang="en-US" sz="18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800" b="1" dirty="0">
                <a:latin typeface="+mj-ea"/>
                <a:ea typeface="+mj-ea"/>
                <a:cs typeface="함초롬바탕" panose="02030604000101010101" pitchFamily="18" charset="-127"/>
              </a:rPr>
              <a:t>지뢰</a:t>
            </a:r>
            <a:r>
              <a:rPr lang="ko-KR" altLang="en-US" sz="5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endParaRPr lang="en-US" altLang="ko-KR" sz="500" b="1" dirty="0"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ko-KR" sz="1200" b="1" dirty="0">
                <a:latin typeface="+mj-ea"/>
                <a:ea typeface="+mj-ea"/>
                <a:cs typeface="함초롬바탕" panose="02030604000101010101" pitchFamily="18" charset="-127"/>
              </a:rPr>
              <a:t>- </a:t>
            </a:r>
            <a:r>
              <a:rPr lang="ko-KR" altLang="en-US" sz="1200" b="1" dirty="0">
                <a:latin typeface="+mj-ea"/>
                <a:ea typeface="+mj-ea"/>
                <a:cs typeface="함초롬바탕" panose="02030604000101010101" pitchFamily="18" charset="-127"/>
              </a:rPr>
              <a:t>지뢰의 높은 </a:t>
            </a:r>
            <a:r>
              <a:rPr lang="ko-KR" altLang="en-US" sz="1200" b="1" dirty="0">
                <a:solidFill>
                  <a:srgbClr val="228AA4"/>
                </a:solidFill>
                <a:latin typeface="+mj-ea"/>
                <a:ea typeface="+mj-ea"/>
                <a:cs typeface="함초롬바탕" panose="02030604000101010101" pitchFamily="18" charset="-127"/>
              </a:rPr>
              <a:t>불발율</a:t>
            </a:r>
            <a:r>
              <a:rPr lang="ko-KR" altLang="en-US" sz="1200" b="1" dirty="0">
                <a:latin typeface="+mj-ea"/>
                <a:ea typeface="+mj-ea"/>
                <a:cs typeface="함초롬바탕" panose="02030604000101010101" pitchFamily="18" charset="-127"/>
              </a:rPr>
              <a:t>과 낮은</a:t>
            </a:r>
            <a:r>
              <a:rPr lang="ko-KR" altLang="en-US" sz="1200" b="1" dirty="0">
                <a:solidFill>
                  <a:srgbClr val="228AA4"/>
                </a:solidFill>
                <a:latin typeface="+mj-ea"/>
                <a:ea typeface="+mj-ea"/>
                <a:cs typeface="함초롬바탕" panose="02030604000101010101" pitchFamily="18" charset="-127"/>
              </a:rPr>
              <a:t> 제거율</a:t>
            </a:r>
            <a:endParaRPr lang="en-US" altLang="ko-KR" sz="1200" b="1" dirty="0">
              <a:solidFill>
                <a:srgbClr val="228AA4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0" indent="0" algn="just">
              <a:buNone/>
            </a:pPr>
            <a:r>
              <a:rPr lang="en-US" altLang="ko-KR" sz="1200" b="1" dirty="0">
                <a:latin typeface="+mj-ea"/>
                <a:ea typeface="+mj-ea"/>
                <a:cs typeface="함초롬바탕" panose="02030604000101010101" pitchFamily="18" charset="-127"/>
              </a:rPr>
              <a:t>- </a:t>
            </a:r>
            <a:r>
              <a:rPr lang="ko-KR" altLang="en-US" sz="1200" b="1" dirty="0">
                <a:latin typeface="+mj-ea"/>
                <a:ea typeface="+mj-ea"/>
                <a:cs typeface="함초롬바탕" panose="02030604000101010101" pitchFamily="18" charset="-127"/>
              </a:rPr>
              <a:t>토사를 따른 지뢰의</a:t>
            </a:r>
            <a:r>
              <a:rPr lang="ko-KR" altLang="en-US" sz="1200" b="1" dirty="0">
                <a:solidFill>
                  <a:srgbClr val="228AA4"/>
                </a:solidFill>
                <a:latin typeface="+mj-ea"/>
                <a:ea typeface="+mj-ea"/>
                <a:cs typeface="함초롬바탕" panose="02030604000101010101" pitchFamily="18" charset="-127"/>
              </a:rPr>
              <a:t> 이동</a:t>
            </a:r>
            <a:endParaRPr lang="en-US" altLang="ko-KR" sz="1200" b="1" dirty="0">
              <a:solidFill>
                <a:srgbClr val="228AA4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BEF151-DC10-4CF7-A957-475C40067268}"/>
              </a:ext>
            </a:extLst>
          </p:cNvPr>
          <p:cNvSpPr/>
          <p:nvPr/>
        </p:nvSpPr>
        <p:spPr>
          <a:xfrm>
            <a:off x="481029" y="380748"/>
            <a:ext cx="704088" cy="14630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E48BC4-441A-407B-A6F1-12B2C5961116}"/>
              </a:ext>
            </a:extLst>
          </p:cNvPr>
          <p:cNvSpPr txBox="1"/>
          <p:nvPr/>
        </p:nvSpPr>
        <p:spPr>
          <a:xfrm>
            <a:off x="441265" y="4880553"/>
            <a:ext cx="53526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200" dirty="0">
                <a:latin typeface="+mj-ea"/>
                <a:ea typeface="+mj-ea"/>
                <a:cs typeface="함초롬바탕" panose="02030604000101010101" pitchFamily="18" charset="-127"/>
              </a:rPr>
              <a:t>‘</a:t>
            </a:r>
            <a:r>
              <a:rPr lang="ko-KR" altLang="en-US" sz="1200" dirty="0">
                <a:latin typeface="+mj-ea"/>
                <a:ea typeface="+mj-ea"/>
                <a:cs typeface="함초롬바탕" panose="02030604000101010101" pitchFamily="18" charset="-127"/>
              </a:rPr>
              <a:t>지뢰 매설 밀도 세계</a:t>
            </a:r>
            <a:r>
              <a:rPr lang="en-US" altLang="ko-KR" sz="1200" dirty="0">
                <a:latin typeface="+mj-ea"/>
                <a:ea typeface="+mj-ea"/>
                <a:cs typeface="함초롬바탕" panose="02030604000101010101" pitchFamily="18" charset="-127"/>
              </a:rPr>
              <a:t>1</a:t>
            </a:r>
            <a:r>
              <a:rPr lang="ko-KR" altLang="en-US" sz="1200" dirty="0">
                <a:latin typeface="+mj-ea"/>
                <a:ea typeface="+mj-ea"/>
                <a:cs typeface="함초롬바탕" panose="02030604000101010101" pitchFamily="18" charset="-127"/>
              </a:rPr>
              <a:t>위</a:t>
            </a:r>
            <a:r>
              <a:rPr lang="en-US" altLang="ko-KR" sz="1200" dirty="0">
                <a:latin typeface="+mj-ea"/>
                <a:ea typeface="+mj-ea"/>
                <a:cs typeface="함초롬바탕" panose="02030604000101010101" pitchFamily="18" charset="-127"/>
              </a:rPr>
              <a:t>’ </a:t>
            </a:r>
            <a:r>
              <a:rPr lang="ko-KR" altLang="en-US" sz="1200" dirty="0">
                <a:latin typeface="+mj-ea"/>
                <a:ea typeface="+mj-ea"/>
                <a:cs typeface="함초롬바탕" panose="02030604000101010101" pitchFamily="18" charset="-127"/>
              </a:rPr>
              <a:t>한반도 </a:t>
            </a:r>
            <a:r>
              <a:rPr lang="en-US" altLang="ko-KR" sz="1200" dirty="0">
                <a:latin typeface="+mj-ea"/>
                <a:ea typeface="+mj-ea"/>
                <a:cs typeface="함초롬바탕" panose="02030604000101010101" pitchFamily="18" charset="-127"/>
              </a:rPr>
              <a:t>DMZ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200" dirty="0">
                <a:latin typeface="+mj-ea"/>
                <a:ea typeface="+mj-ea"/>
                <a:cs typeface="함초롬바탕" panose="02030604000101010101" pitchFamily="18" charset="-127"/>
              </a:rPr>
              <a:t>완전 제거 까지 </a:t>
            </a:r>
            <a:r>
              <a:rPr lang="en-US" altLang="ko-KR" sz="1200" dirty="0">
                <a:latin typeface="+mj-ea"/>
                <a:ea typeface="+mj-ea"/>
                <a:cs typeface="함초롬바탕" panose="02030604000101010101" pitchFamily="18" charset="-127"/>
              </a:rPr>
              <a:t>489</a:t>
            </a:r>
            <a:r>
              <a:rPr lang="ko-KR" altLang="en-US" sz="1200" dirty="0">
                <a:latin typeface="+mj-ea"/>
                <a:ea typeface="+mj-ea"/>
                <a:cs typeface="함초롬바탕" panose="02030604000101010101" pitchFamily="18" charset="-127"/>
              </a:rPr>
              <a:t>년 걸릴 것으로 추측</a:t>
            </a:r>
            <a:r>
              <a:rPr lang="en-US" altLang="ko-KR" sz="1200" dirty="0">
                <a:latin typeface="+mj-ea"/>
                <a:ea typeface="+mj-ea"/>
                <a:cs typeface="함초롬바탕" panose="02030604000101010101" pitchFamily="18" charset="-127"/>
              </a:rPr>
              <a:t>..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4E1E47-0E79-4E7F-9A55-31CD33A8178F}"/>
              </a:ext>
            </a:extLst>
          </p:cNvPr>
          <p:cNvSpPr txBox="1"/>
          <p:nvPr/>
        </p:nvSpPr>
        <p:spPr>
          <a:xfrm>
            <a:off x="429961" y="5543119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200" dirty="0">
                <a:latin typeface="+mj-ea"/>
                <a:ea typeface="+mj-ea"/>
                <a:cs typeface="함초롬바탕" panose="02030604000101010101" pitchFamily="18" charset="-127"/>
              </a:rPr>
              <a:t>강원 철원</a:t>
            </a:r>
            <a:r>
              <a:rPr lang="en-US" altLang="ko-KR" sz="1200" dirty="0">
                <a:latin typeface="+mj-ea"/>
                <a:ea typeface="+mj-ea"/>
                <a:cs typeface="함초롬바탕" panose="02030604000101010101" pitchFamily="18" charset="-127"/>
              </a:rPr>
              <a:t>,</a:t>
            </a:r>
            <a:r>
              <a:rPr lang="ko-KR" altLang="en-US" sz="1200" dirty="0">
                <a:latin typeface="+mj-ea"/>
                <a:ea typeface="+mj-ea"/>
                <a:cs typeface="함초롬바탕" panose="02030604000101010101" pitchFamily="18" charset="-127"/>
              </a:rPr>
              <a:t> 대전차 지뢰 폭발로 운전자 사망</a:t>
            </a:r>
            <a:r>
              <a:rPr lang="en-US" altLang="ko-KR" sz="1200" dirty="0">
                <a:latin typeface="+mj-ea"/>
                <a:ea typeface="+mj-ea"/>
                <a:cs typeface="함초롬바탕" panose="02030604000101010101" pitchFamily="18" charset="-127"/>
              </a:rPr>
              <a:t>..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4C3351-EFA8-4D04-9F47-4BC06BE287C3}"/>
              </a:ext>
            </a:extLst>
          </p:cNvPr>
          <p:cNvSpPr txBox="1"/>
          <p:nvPr/>
        </p:nvSpPr>
        <p:spPr>
          <a:xfrm>
            <a:off x="441265" y="5954032"/>
            <a:ext cx="68904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b="0" i="0" dirty="0">
                <a:effectLst/>
                <a:latin typeface="+mj-ea"/>
                <a:ea typeface="+mj-ea"/>
                <a:cs typeface="함초롬바탕" panose="02030604000101010101" pitchFamily="18" charset="-127"/>
              </a:rPr>
              <a:t>2020</a:t>
            </a:r>
            <a:r>
              <a:rPr lang="ko-KR" altLang="en-US" sz="1200" b="0" i="0" dirty="0">
                <a:effectLst/>
                <a:latin typeface="+mj-ea"/>
                <a:ea typeface="+mj-ea"/>
                <a:cs typeface="함초롬바탕" panose="02030604000101010101" pitchFamily="18" charset="-127"/>
              </a:rPr>
              <a:t>년 </a:t>
            </a:r>
            <a:r>
              <a:rPr lang="en-US" altLang="ko-KR" sz="1200" b="0" i="0" dirty="0">
                <a:effectLst/>
                <a:latin typeface="+mj-ea"/>
                <a:ea typeface="+mj-ea"/>
                <a:cs typeface="함초롬바탕" panose="02030604000101010101" pitchFamily="18" charset="-127"/>
              </a:rPr>
              <a:t>7</a:t>
            </a:r>
            <a:r>
              <a:rPr lang="ko-KR" altLang="en-US" sz="1200" b="0" i="0" dirty="0">
                <a:effectLst/>
                <a:latin typeface="+mj-ea"/>
                <a:ea typeface="+mj-ea"/>
                <a:cs typeface="함초롬바탕" panose="02030604000101010101" pitchFamily="18" charset="-127"/>
              </a:rPr>
              <a:t>월</a:t>
            </a:r>
            <a:r>
              <a:rPr lang="en-US" altLang="ko-KR" sz="1200" b="0" i="0" dirty="0">
                <a:effectLst/>
                <a:latin typeface="+mj-ea"/>
                <a:ea typeface="+mj-ea"/>
                <a:cs typeface="함초롬바탕" panose="02030604000101010101" pitchFamily="18" charset="-127"/>
              </a:rPr>
              <a:t>,</a:t>
            </a:r>
            <a:r>
              <a:rPr lang="ko-KR" altLang="en-US" sz="1200" b="0" i="0" dirty="0">
                <a:effectLst/>
                <a:latin typeface="+mj-ea"/>
                <a:ea typeface="+mj-ea"/>
                <a:cs typeface="함초롬바탕" panose="02030604000101010101" pitchFamily="18" charset="-127"/>
              </a:rPr>
              <a:t> 한강 김포대교 부근 폭발</a:t>
            </a:r>
            <a:endParaRPr lang="en-US" altLang="ko-KR" sz="1200" b="0" i="0" dirty="0">
              <a:effectLst/>
              <a:latin typeface="+mj-ea"/>
              <a:ea typeface="+mj-ea"/>
              <a:cs typeface="함초롬바탕" panose="02030604000101010101" pitchFamily="18" charset="-127"/>
            </a:endParaRPr>
          </a:p>
          <a:p>
            <a:pPr algn="l"/>
            <a:r>
              <a:rPr lang="ko-KR" altLang="en-US" sz="1200" b="0" i="0" dirty="0">
                <a:effectLst/>
                <a:latin typeface="+mj-ea"/>
                <a:ea typeface="+mj-ea"/>
                <a:cs typeface="함초롬바탕" panose="02030604000101010101" pitchFamily="18" charset="-127"/>
              </a:rPr>
              <a:t>전문가 </a:t>
            </a:r>
            <a:r>
              <a:rPr lang="en-US" altLang="ko-KR" sz="1200" b="0" i="0" dirty="0">
                <a:effectLst/>
                <a:latin typeface="+mj-ea"/>
                <a:ea typeface="+mj-ea"/>
                <a:cs typeface="함초롬바탕" panose="02030604000101010101" pitchFamily="18" charset="-127"/>
              </a:rPr>
              <a:t>"</a:t>
            </a:r>
            <a:r>
              <a:rPr lang="ko-KR" altLang="en-US" sz="1200" b="0" i="0" dirty="0">
                <a:effectLst/>
                <a:latin typeface="+mj-ea"/>
                <a:ea typeface="+mj-ea"/>
                <a:cs typeface="함초롬바탕" panose="02030604000101010101" pitchFamily="18" charset="-127"/>
              </a:rPr>
              <a:t>지뢰 사고로 추정</a:t>
            </a:r>
            <a:r>
              <a:rPr lang="en-US" altLang="ko-KR" sz="1200" b="0" i="0" dirty="0">
                <a:effectLst/>
                <a:latin typeface="+mj-ea"/>
                <a:ea typeface="+mj-ea"/>
                <a:cs typeface="함초롬바탕" panose="02030604000101010101" pitchFamily="18" charset="-127"/>
              </a:rPr>
              <a:t>“.. 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8A62069-5091-4189-B17F-024F2918532B}"/>
              </a:ext>
            </a:extLst>
          </p:cNvPr>
          <p:cNvSpPr/>
          <p:nvPr/>
        </p:nvSpPr>
        <p:spPr>
          <a:xfrm>
            <a:off x="441265" y="4524060"/>
            <a:ext cx="4057168" cy="4571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9685A8-27C0-4AF2-B972-98312B28CDE1}"/>
              </a:ext>
            </a:extLst>
          </p:cNvPr>
          <p:cNvSpPr txBox="1"/>
          <p:nvPr/>
        </p:nvSpPr>
        <p:spPr>
          <a:xfrm>
            <a:off x="481029" y="3488921"/>
            <a:ext cx="3631971" cy="724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ko-KR" altLang="en-US" sz="1800" b="1" dirty="0">
                <a:latin typeface="+mj-ea"/>
                <a:ea typeface="+mj-ea"/>
              </a:rPr>
              <a:t>지뢰를 </a:t>
            </a:r>
            <a:r>
              <a:rPr lang="ko-KR" altLang="en-US" sz="1800" b="1" dirty="0">
                <a:solidFill>
                  <a:srgbClr val="228AA4"/>
                </a:solidFill>
                <a:latin typeface="+mj-ea"/>
                <a:ea typeface="+mj-ea"/>
              </a:rPr>
              <a:t>빠르게</a:t>
            </a:r>
            <a:r>
              <a:rPr lang="ko-KR" altLang="en-US" sz="1800" b="1" dirty="0">
                <a:latin typeface="+mj-ea"/>
                <a:ea typeface="+mj-ea"/>
              </a:rPr>
              <a:t> </a:t>
            </a:r>
            <a:r>
              <a:rPr lang="ko-KR" altLang="en-US" sz="1800" b="1" dirty="0">
                <a:solidFill>
                  <a:srgbClr val="228AA4"/>
                </a:solidFill>
                <a:latin typeface="+mj-ea"/>
                <a:ea typeface="+mj-ea"/>
              </a:rPr>
              <a:t>식별</a:t>
            </a:r>
            <a:r>
              <a:rPr lang="ko-KR" altLang="en-US" sz="1800" b="1" dirty="0">
                <a:latin typeface="+mj-ea"/>
                <a:ea typeface="+mj-ea"/>
              </a:rPr>
              <a:t>하고 </a:t>
            </a:r>
            <a:endParaRPr lang="en-US" altLang="ko-KR" sz="1800" b="1" dirty="0">
              <a:latin typeface="+mj-ea"/>
              <a:ea typeface="+mj-ea"/>
            </a:endParaRPr>
          </a:p>
          <a:p>
            <a:pPr marL="0" indent="0" algn="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ko-KR" altLang="en-US" sz="1800" b="1" dirty="0">
                <a:solidFill>
                  <a:srgbClr val="228AA4"/>
                </a:solidFill>
                <a:latin typeface="+mj-ea"/>
                <a:ea typeface="+mj-ea"/>
              </a:rPr>
              <a:t>신고</a:t>
            </a:r>
            <a:r>
              <a:rPr lang="ko-KR" altLang="en-US" sz="1800" b="1" dirty="0">
                <a:latin typeface="+mj-ea"/>
                <a:ea typeface="+mj-ea"/>
              </a:rPr>
              <a:t>할 수 있는 </a:t>
            </a:r>
            <a:r>
              <a:rPr lang="ko-KR" altLang="en-US" sz="1800" b="1" dirty="0">
                <a:solidFill>
                  <a:srgbClr val="228AA4"/>
                </a:solidFill>
                <a:latin typeface="+mj-ea"/>
                <a:ea typeface="+mj-ea"/>
              </a:rPr>
              <a:t>시스템</a:t>
            </a:r>
            <a:r>
              <a:rPr lang="ko-KR" altLang="en-US" sz="1800" b="1" dirty="0">
                <a:latin typeface="+mj-ea"/>
                <a:ea typeface="+mj-ea"/>
              </a:rPr>
              <a:t>이 필요</a:t>
            </a:r>
            <a:endParaRPr lang="en-US" altLang="ko-KR" sz="1800" b="1" dirty="0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9723E5-0DDC-4CA4-858F-7B0AB3B7BE7A}"/>
              </a:ext>
            </a:extLst>
          </p:cNvPr>
          <p:cNvSpPr/>
          <p:nvPr/>
        </p:nvSpPr>
        <p:spPr>
          <a:xfrm>
            <a:off x="481029" y="619588"/>
            <a:ext cx="704088" cy="14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ABD4F79-97F1-4614-9016-5E8B378397DB}"/>
              </a:ext>
            </a:extLst>
          </p:cNvPr>
          <p:cNvSpPr txBox="1">
            <a:spLocks/>
          </p:cNvSpPr>
          <p:nvPr/>
        </p:nvSpPr>
        <p:spPr>
          <a:xfrm>
            <a:off x="354793" y="527053"/>
            <a:ext cx="4765963" cy="126536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지뢰 위험 국가</a:t>
            </a:r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0"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대한민국</a:t>
            </a:r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2346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3B2BB17-511B-4E66-97B5-31F4FE555F57}"/>
              </a:ext>
            </a:extLst>
          </p:cNvPr>
          <p:cNvSpPr txBox="1"/>
          <p:nvPr/>
        </p:nvSpPr>
        <p:spPr>
          <a:xfrm>
            <a:off x="1150586" y="660866"/>
            <a:ext cx="6097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800" b="1" i="0" dirty="0">
                <a:solidFill>
                  <a:schemeClr val="accent1"/>
                </a:solidFill>
                <a:effectLst/>
                <a:latin typeface="sohne"/>
              </a:rPr>
              <a:t>AI Learning Pipeline</a:t>
            </a:r>
          </a:p>
        </p:txBody>
      </p:sp>
      <p:pic>
        <p:nvPicPr>
          <p:cNvPr id="28" name="그래픽 27" descr="폴라로이드 사진">
            <a:extLst>
              <a:ext uri="{FF2B5EF4-FFF2-40B4-BE49-F238E27FC236}">
                <a16:creationId xmlns:a16="http://schemas.microsoft.com/office/drawing/2014/main" id="{1CEC0AFF-A9D3-4E71-A1AB-F137639E5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3356" y="1516643"/>
            <a:ext cx="914400" cy="914400"/>
          </a:xfrm>
          <a:prstGeom prst="rect">
            <a:avLst/>
          </a:prstGeom>
        </p:spPr>
      </p:pic>
      <p:pic>
        <p:nvPicPr>
          <p:cNvPr id="31" name="그래픽 30" descr="이미지">
            <a:extLst>
              <a:ext uri="{FF2B5EF4-FFF2-40B4-BE49-F238E27FC236}">
                <a16:creationId xmlns:a16="http://schemas.microsoft.com/office/drawing/2014/main" id="{C94B743D-F702-477D-884E-68884F7E80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38903" y="1568153"/>
            <a:ext cx="923329" cy="92332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B3E03D9-9A7E-4CDE-BD1E-E97D51F01E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8581" y="1868211"/>
            <a:ext cx="923329" cy="751336"/>
          </a:xfrm>
          <a:prstGeom prst="rect">
            <a:avLst/>
          </a:prstGeom>
        </p:spPr>
      </p:pic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482201C6-E4FE-45A7-A073-118F659227DA}"/>
              </a:ext>
            </a:extLst>
          </p:cNvPr>
          <p:cNvSpPr/>
          <p:nvPr/>
        </p:nvSpPr>
        <p:spPr>
          <a:xfrm>
            <a:off x="1942052" y="2990244"/>
            <a:ext cx="276836" cy="296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0172C81-0F09-417A-893F-B67999432D06}"/>
              </a:ext>
            </a:extLst>
          </p:cNvPr>
          <p:cNvSpPr txBox="1"/>
          <p:nvPr/>
        </p:nvSpPr>
        <p:spPr>
          <a:xfrm>
            <a:off x="1411071" y="2594669"/>
            <a:ext cx="14429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/>
              <a:t>초기 </a:t>
            </a:r>
            <a:r>
              <a:rPr lang="en-US" altLang="ko-KR" sz="1300" b="1" dirty="0"/>
              <a:t>Dataset</a:t>
            </a:r>
            <a:endParaRPr lang="ko-KR" altLang="en-US" sz="1300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6169DA5-76EB-4B84-B122-E84A0DE33C4D}"/>
              </a:ext>
            </a:extLst>
          </p:cNvPr>
          <p:cNvSpPr/>
          <p:nvPr/>
        </p:nvSpPr>
        <p:spPr>
          <a:xfrm>
            <a:off x="1293355" y="3426903"/>
            <a:ext cx="1659569" cy="10000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Data Crawling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0CCC528-D72B-4782-AFC8-6ECE3DE5260D}"/>
              </a:ext>
            </a:extLst>
          </p:cNvPr>
          <p:cNvSpPr/>
          <p:nvPr/>
        </p:nvSpPr>
        <p:spPr>
          <a:xfrm>
            <a:off x="3507997" y="3434706"/>
            <a:ext cx="1659569" cy="10000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Data cleansing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0" name="화살표: 아래쪽 49">
            <a:extLst>
              <a:ext uri="{FF2B5EF4-FFF2-40B4-BE49-F238E27FC236}">
                <a16:creationId xmlns:a16="http://schemas.microsoft.com/office/drawing/2014/main" id="{445F8659-5A71-4B3F-909D-82C9AC38E059}"/>
              </a:ext>
            </a:extLst>
          </p:cNvPr>
          <p:cNvSpPr/>
          <p:nvPr/>
        </p:nvSpPr>
        <p:spPr>
          <a:xfrm rot="10800000">
            <a:off x="4199363" y="2987208"/>
            <a:ext cx="276836" cy="296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47F06F4A-26CD-4017-AC55-EEA9917994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6116" y="1813205"/>
            <a:ext cx="923329" cy="75133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3563088F-5B3F-4B0F-97F1-F11B18427672}"/>
              </a:ext>
            </a:extLst>
          </p:cNvPr>
          <p:cNvSpPr txBox="1"/>
          <p:nvPr/>
        </p:nvSpPr>
        <p:spPr>
          <a:xfrm>
            <a:off x="3616328" y="2614521"/>
            <a:ext cx="14429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/>
              <a:t>선별된 </a:t>
            </a:r>
            <a:r>
              <a:rPr lang="en-US" altLang="ko-KR" sz="1300" b="1" dirty="0"/>
              <a:t>Dataset</a:t>
            </a:r>
            <a:endParaRPr lang="ko-KR" altLang="en-US" sz="1300" b="1" dirty="0"/>
          </a:p>
        </p:txBody>
      </p:sp>
      <p:sp>
        <p:nvSpPr>
          <p:cNvPr id="56" name="화살표: 아래쪽 55">
            <a:extLst>
              <a:ext uri="{FF2B5EF4-FFF2-40B4-BE49-F238E27FC236}">
                <a16:creationId xmlns:a16="http://schemas.microsoft.com/office/drawing/2014/main" id="{701BAE8B-AC5F-4ABB-A2A2-7701EAF1C4CD}"/>
              </a:ext>
            </a:extLst>
          </p:cNvPr>
          <p:cNvSpPr/>
          <p:nvPr/>
        </p:nvSpPr>
        <p:spPr>
          <a:xfrm rot="16200000">
            <a:off x="3103661" y="3786586"/>
            <a:ext cx="276836" cy="296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화살표: 아래쪽 57">
            <a:extLst>
              <a:ext uri="{FF2B5EF4-FFF2-40B4-BE49-F238E27FC236}">
                <a16:creationId xmlns:a16="http://schemas.microsoft.com/office/drawing/2014/main" id="{B58FBF03-013E-4B20-AF1D-C5877777674E}"/>
              </a:ext>
            </a:extLst>
          </p:cNvPr>
          <p:cNvSpPr/>
          <p:nvPr/>
        </p:nvSpPr>
        <p:spPr>
          <a:xfrm rot="16200000">
            <a:off x="5252802" y="3786586"/>
            <a:ext cx="276836" cy="296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E571888-07C8-4C7F-B00F-8A5F18A2A8C5}"/>
              </a:ext>
            </a:extLst>
          </p:cNvPr>
          <p:cNvSpPr/>
          <p:nvPr/>
        </p:nvSpPr>
        <p:spPr>
          <a:xfrm>
            <a:off x="5788907" y="3449978"/>
            <a:ext cx="1659569" cy="10000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Data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training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050" name="Picture 2" descr="TeachableMachine">
            <a:extLst>
              <a:ext uri="{FF2B5EF4-FFF2-40B4-BE49-F238E27FC236}">
                <a16:creationId xmlns:a16="http://schemas.microsoft.com/office/drawing/2014/main" id="{2D324249-D983-40C9-BC09-6F50EF97D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069" y="1804891"/>
            <a:ext cx="1065454" cy="106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화살표: 아래쪽 1026">
            <a:extLst>
              <a:ext uri="{FF2B5EF4-FFF2-40B4-BE49-F238E27FC236}">
                <a16:creationId xmlns:a16="http://schemas.microsoft.com/office/drawing/2014/main" id="{56E1F474-5728-46B5-99DA-996B91BCE78C}"/>
              </a:ext>
            </a:extLst>
          </p:cNvPr>
          <p:cNvSpPr/>
          <p:nvPr/>
        </p:nvSpPr>
        <p:spPr>
          <a:xfrm>
            <a:off x="6475378" y="2993916"/>
            <a:ext cx="276836" cy="296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8" name="직사각형 1027">
            <a:extLst>
              <a:ext uri="{FF2B5EF4-FFF2-40B4-BE49-F238E27FC236}">
                <a16:creationId xmlns:a16="http://schemas.microsoft.com/office/drawing/2014/main" id="{D8D5CF3A-95E7-4DDC-81D0-C4B47C4B4A2E}"/>
              </a:ext>
            </a:extLst>
          </p:cNvPr>
          <p:cNvSpPr/>
          <p:nvPr/>
        </p:nvSpPr>
        <p:spPr>
          <a:xfrm>
            <a:off x="6830061" y="5162219"/>
            <a:ext cx="2075007" cy="59241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</a:rPr>
              <a:t>Test</a:t>
            </a:r>
            <a:r>
              <a:rPr lang="ko-KR" altLang="en-US" sz="1500" b="1" dirty="0">
                <a:solidFill>
                  <a:schemeClr val="tx1"/>
                </a:solidFill>
              </a:rPr>
              <a:t> 실패 시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알고리즘 수정</a:t>
            </a:r>
          </a:p>
        </p:txBody>
      </p:sp>
      <p:sp>
        <p:nvSpPr>
          <p:cNvPr id="1029" name="화살표: 아래쪽 1028">
            <a:extLst>
              <a:ext uri="{FF2B5EF4-FFF2-40B4-BE49-F238E27FC236}">
                <a16:creationId xmlns:a16="http://schemas.microsoft.com/office/drawing/2014/main" id="{0EF69BAF-2B17-4BFB-9A88-C7DFA6C92B53}"/>
              </a:ext>
            </a:extLst>
          </p:cNvPr>
          <p:cNvSpPr/>
          <p:nvPr/>
        </p:nvSpPr>
        <p:spPr>
          <a:xfrm rot="16200000">
            <a:off x="7581000" y="3786586"/>
            <a:ext cx="276836" cy="296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1" name="화살표: 아래쪽 1030">
            <a:extLst>
              <a:ext uri="{FF2B5EF4-FFF2-40B4-BE49-F238E27FC236}">
                <a16:creationId xmlns:a16="http://schemas.microsoft.com/office/drawing/2014/main" id="{90E9F416-8EBB-4E50-B800-B5DA95916B7D}"/>
              </a:ext>
            </a:extLst>
          </p:cNvPr>
          <p:cNvSpPr/>
          <p:nvPr/>
        </p:nvSpPr>
        <p:spPr>
          <a:xfrm rot="16200000">
            <a:off x="9844802" y="3786586"/>
            <a:ext cx="276836" cy="296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2E2DC6AB-531B-4658-A232-567CE5B71958}"/>
              </a:ext>
            </a:extLst>
          </p:cNvPr>
          <p:cNvSpPr/>
          <p:nvPr/>
        </p:nvSpPr>
        <p:spPr>
          <a:xfrm>
            <a:off x="8058045" y="3504076"/>
            <a:ext cx="1659569" cy="10000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Result </a:t>
            </a:r>
            <a:r>
              <a:rPr lang="ko-KR" altLang="en-US" b="1" dirty="0">
                <a:solidFill>
                  <a:schemeClr val="tx1"/>
                </a:solidFill>
              </a:rPr>
              <a:t>평가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Accuracy test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758CAD0D-4AE1-40E7-A5E0-D9C473DEB904}"/>
              </a:ext>
            </a:extLst>
          </p:cNvPr>
          <p:cNvSpPr/>
          <p:nvPr/>
        </p:nvSpPr>
        <p:spPr>
          <a:xfrm>
            <a:off x="10262030" y="3449978"/>
            <a:ext cx="1659569" cy="10000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Fitting</a:t>
            </a:r>
            <a:r>
              <a:rPr lang="ko-KR" altLang="en-US" b="1" dirty="0">
                <a:solidFill>
                  <a:schemeClr val="tx1"/>
                </a:solidFill>
              </a:rPr>
              <a:t>된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알고리즘</a:t>
            </a:r>
          </a:p>
        </p:txBody>
      </p:sp>
      <p:sp>
        <p:nvSpPr>
          <p:cNvPr id="1036" name="화살표: 아래쪽 1035">
            <a:extLst>
              <a:ext uri="{FF2B5EF4-FFF2-40B4-BE49-F238E27FC236}">
                <a16:creationId xmlns:a16="http://schemas.microsoft.com/office/drawing/2014/main" id="{4F8BAD61-E04A-4B82-BB6E-8ECD0C7CD1F1}"/>
              </a:ext>
            </a:extLst>
          </p:cNvPr>
          <p:cNvSpPr/>
          <p:nvPr/>
        </p:nvSpPr>
        <p:spPr>
          <a:xfrm>
            <a:off x="10953396" y="4624973"/>
            <a:ext cx="276836" cy="296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7" name="그림 1036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DD38721F-3307-4456-8AFC-92FC0D0435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160" y="5007475"/>
            <a:ext cx="1467308" cy="117751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052" name="Picture 4" descr="The Python Logo | Python Software Foundation">
            <a:extLst>
              <a:ext uri="{FF2B5EF4-FFF2-40B4-BE49-F238E27FC236}">
                <a16:creationId xmlns:a16="http://schemas.microsoft.com/office/drawing/2014/main" id="{727640CD-74CD-4110-B7BF-A8D3D2B895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33" b="20937"/>
          <a:stretch/>
        </p:blipFill>
        <p:spPr bwMode="auto">
          <a:xfrm>
            <a:off x="1005427" y="4282397"/>
            <a:ext cx="1468959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그래픽 1038" descr="이미지">
            <a:extLst>
              <a:ext uri="{FF2B5EF4-FFF2-40B4-BE49-F238E27FC236}">
                <a16:creationId xmlns:a16="http://schemas.microsoft.com/office/drawing/2014/main" id="{86A02535-86B4-4CE3-A7F9-F01B3D8D10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14902" y="1651518"/>
            <a:ext cx="1145847" cy="1200374"/>
          </a:xfrm>
          <a:prstGeom prst="rect">
            <a:avLst/>
          </a:prstGeom>
        </p:spPr>
      </p:pic>
      <p:sp>
        <p:nvSpPr>
          <p:cNvPr id="1040" name="화살표: 아래쪽 1039">
            <a:extLst>
              <a:ext uri="{FF2B5EF4-FFF2-40B4-BE49-F238E27FC236}">
                <a16:creationId xmlns:a16="http://schemas.microsoft.com/office/drawing/2014/main" id="{B8F61DE5-ED50-4AFF-B6B4-A2C20E24CD06}"/>
              </a:ext>
            </a:extLst>
          </p:cNvPr>
          <p:cNvSpPr/>
          <p:nvPr/>
        </p:nvSpPr>
        <p:spPr>
          <a:xfrm>
            <a:off x="8751393" y="2993916"/>
            <a:ext cx="276836" cy="296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078AF0C5-3A9C-45CF-AFB5-65C42BE550D9}"/>
              </a:ext>
            </a:extLst>
          </p:cNvPr>
          <p:cNvSpPr txBox="1"/>
          <p:nvPr/>
        </p:nvSpPr>
        <p:spPr>
          <a:xfrm>
            <a:off x="8058045" y="2669294"/>
            <a:ext cx="165956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/>
              <a:t>validation</a:t>
            </a:r>
            <a:r>
              <a:rPr lang="ko-KR" altLang="en-US" sz="1300" b="1" dirty="0"/>
              <a:t> </a:t>
            </a:r>
            <a:r>
              <a:rPr lang="en-US" altLang="ko-KR" sz="1300" b="1" dirty="0"/>
              <a:t>Dataset</a:t>
            </a:r>
            <a:endParaRPr lang="ko-KR" altLang="en-US" sz="1300" b="1" dirty="0"/>
          </a:p>
        </p:txBody>
      </p:sp>
      <p:sp>
        <p:nvSpPr>
          <p:cNvPr id="1044" name="화살표: 아래로 구부러짐 1043">
            <a:extLst>
              <a:ext uri="{FF2B5EF4-FFF2-40B4-BE49-F238E27FC236}">
                <a16:creationId xmlns:a16="http://schemas.microsoft.com/office/drawing/2014/main" id="{AA62FA18-5EF3-4C05-A1C2-9D04E5E33802}"/>
              </a:ext>
            </a:extLst>
          </p:cNvPr>
          <p:cNvSpPr/>
          <p:nvPr/>
        </p:nvSpPr>
        <p:spPr>
          <a:xfrm rot="10800000">
            <a:off x="6628853" y="4591927"/>
            <a:ext cx="2399376" cy="49182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70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39B849F-FA21-4F81-B163-E9924F16F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56" y="930028"/>
            <a:ext cx="5187273" cy="557348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14D9376-C50D-4315-9D28-69AD05BF53B7}"/>
              </a:ext>
            </a:extLst>
          </p:cNvPr>
          <p:cNvSpPr/>
          <p:nvPr/>
        </p:nvSpPr>
        <p:spPr>
          <a:xfrm>
            <a:off x="521856" y="326777"/>
            <a:ext cx="5187273" cy="36881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1. Data Crawling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405A9C-532E-4551-B0BF-CF6D1ACF6CF4}"/>
              </a:ext>
            </a:extLst>
          </p:cNvPr>
          <p:cNvSpPr/>
          <p:nvPr/>
        </p:nvSpPr>
        <p:spPr>
          <a:xfrm>
            <a:off x="6096000" y="1876923"/>
            <a:ext cx="5684980" cy="3688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Python </a:t>
            </a:r>
            <a:r>
              <a:rPr lang="ko-KR" altLang="en-US" b="1" dirty="0">
                <a:solidFill>
                  <a:schemeClr val="tx1"/>
                </a:solidFill>
              </a:rPr>
              <a:t>코드를 이용한 지뢰 관련 이미지 수집 </a:t>
            </a:r>
          </a:p>
        </p:txBody>
      </p:sp>
      <p:sp>
        <p:nvSpPr>
          <p:cNvPr id="15" name="순서도: 자기 디스크 14">
            <a:extLst>
              <a:ext uri="{FF2B5EF4-FFF2-40B4-BE49-F238E27FC236}">
                <a16:creationId xmlns:a16="http://schemas.microsoft.com/office/drawing/2014/main" id="{B290FD21-19DF-4D8B-954A-0CF10D5BA721}"/>
              </a:ext>
            </a:extLst>
          </p:cNvPr>
          <p:cNvSpPr/>
          <p:nvPr/>
        </p:nvSpPr>
        <p:spPr>
          <a:xfrm>
            <a:off x="9255808" y="4613469"/>
            <a:ext cx="812604" cy="462144"/>
          </a:xfrm>
          <a:prstGeom prst="flowChartMagneticDisk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B888039-7BE9-4701-8FD3-06D9913B712F}"/>
              </a:ext>
            </a:extLst>
          </p:cNvPr>
          <p:cNvSpPr/>
          <p:nvPr/>
        </p:nvSpPr>
        <p:spPr>
          <a:xfrm>
            <a:off x="7676279" y="4685189"/>
            <a:ext cx="1074357" cy="34906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A024C01-0B56-45FC-8769-76070B3B913B}"/>
              </a:ext>
            </a:extLst>
          </p:cNvPr>
          <p:cNvSpPr/>
          <p:nvPr/>
        </p:nvSpPr>
        <p:spPr>
          <a:xfrm>
            <a:off x="8514479" y="3570462"/>
            <a:ext cx="1062182" cy="57110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CE662C2-0533-4CCA-82B1-5DCD50566FD7}"/>
              </a:ext>
            </a:extLst>
          </p:cNvPr>
          <p:cNvCxnSpPr/>
          <p:nvPr/>
        </p:nvCxnSpPr>
        <p:spPr>
          <a:xfrm>
            <a:off x="7177515" y="4846415"/>
            <a:ext cx="4987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16654D3F-4292-4F2A-9E15-5084C04F9900}"/>
              </a:ext>
            </a:extLst>
          </p:cNvPr>
          <p:cNvCxnSpPr>
            <a:cxnSpLocks/>
          </p:cNvCxnSpPr>
          <p:nvPr/>
        </p:nvCxnSpPr>
        <p:spPr>
          <a:xfrm flipV="1">
            <a:off x="8193454" y="4137235"/>
            <a:ext cx="439181" cy="541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E7BB8352-72DB-4962-A41E-7278C507A16E}"/>
              </a:ext>
            </a:extLst>
          </p:cNvPr>
          <p:cNvCxnSpPr>
            <a:cxnSpLocks/>
          </p:cNvCxnSpPr>
          <p:nvPr/>
        </p:nvCxnSpPr>
        <p:spPr>
          <a:xfrm flipH="1">
            <a:off x="8327128" y="4141565"/>
            <a:ext cx="411333" cy="501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D07362A-FB75-4E13-BDCB-70DD7FEE1170}"/>
              </a:ext>
            </a:extLst>
          </p:cNvPr>
          <p:cNvCxnSpPr/>
          <p:nvPr/>
        </p:nvCxnSpPr>
        <p:spPr>
          <a:xfrm>
            <a:off x="8738461" y="4865524"/>
            <a:ext cx="4987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53D6868-B71E-430B-AE24-620EB3228FDB}"/>
              </a:ext>
            </a:extLst>
          </p:cNvPr>
          <p:cNvCxnSpPr/>
          <p:nvPr/>
        </p:nvCxnSpPr>
        <p:spPr>
          <a:xfrm>
            <a:off x="10097000" y="4846415"/>
            <a:ext cx="4987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4" descr="The Python Logo | Python Software Foundation">
            <a:extLst>
              <a:ext uri="{FF2B5EF4-FFF2-40B4-BE49-F238E27FC236}">
                <a16:creationId xmlns:a16="http://schemas.microsoft.com/office/drawing/2014/main" id="{364FBE4D-BD8C-41B0-8B40-B7903587D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33" b="20937"/>
          <a:stretch/>
        </p:blipFill>
        <p:spPr bwMode="auto">
          <a:xfrm>
            <a:off x="8327128" y="5025449"/>
            <a:ext cx="559421" cy="16619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790220B-2DF7-4A44-9321-CC1727B138A6}"/>
              </a:ext>
            </a:extLst>
          </p:cNvPr>
          <p:cNvSpPr txBox="1"/>
          <p:nvPr/>
        </p:nvSpPr>
        <p:spPr>
          <a:xfrm>
            <a:off x="8675249" y="3708844"/>
            <a:ext cx="7406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/>
              <a:t>Web</a:t>
            </a:r>
            <a:endParaRPr lang="ko-KR" altLang="en-US" sz="1500" b="1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70B6684-846E-406E-B76C-90BCFF4EE3FC}"/>
              </a:ext>
            </a:extLst>
          </p:cNvPr>
          <p:cNvSpPr txBox="1"/>
          <p:nvPr/>
        </p:nvSpPr>
        <p:spPr>
          <a:xfrm>
            <a:off x="6385491" y="4797826"/>
            <a:ext cx="7406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URL list</a:t>
            </a:r>
            <a:endParaRPr lang="ko-KR" altLang="en-US" sz="1000" b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869A14E-63F7-498C-BEB3-054518DD0FCF}"/>
              </a:ext>
            </a:extLst>
          </p:cNvPr>
          <p:cNvSpPr txBox="1"/>
          <p:nvPr/>
        </p:nvSpPr>
        <p:spPr>
          <a:xfrm>
            <a:off x="7711036" y="4736609"/>
            <a:ext cx="10048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Downloader</a:t>
            </a:r>
            <a:endParaRPr lang="ko-KR" altLang="en-US" sz="1000" b="1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340AB89-7B70-41A3-9DB8-606E6F4A4DB3}"/>
              </a:ext>
            </a:extLst>
          </p:cNvPr>
          <p:cNvSpPr txBox="1"/>
          <p:nvPr/>
        </p:nvSpPr>
        <p:spPr>
          <a:xfrm>
            <a:off x="9299183" y="4765273"/>
            <a:ext cx="7406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내 컴퓨터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1D9D5D9-3A13-44BA-9E7D-DE9998325C0F}"/>
              </a:ext>
            </a:extLst>
          </p:cNvPr>
          <p:cNvSpPr txBox="1"/>
          <p:nvPr/>
        </p:nvSpPr>
        <p:spPr>
          <a:xfrm>
            <a:off x="10635896" y="4736609"/>
            <a:ext cx="11217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Data cleansing</a:t>
            </a:r>
            <a:endParaRPr lang="ko-KR" altLang="en-US" sz="1000" b="1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1CE08AE-8C0C-427A-B9F2-3292C0220346}"/>
              </a:ext>
            </a:extLst>
          </p:cNvPr>
          <p:cNvSpPr/>
          <p:nvPr/>
        </p:nvSpPr>
        <p:spPr>
          <a:xfrm>
            <a:off x="10640713" y="4680859"/>
            <a:ext cx="1074357" cy="36318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순서도: 자기 디스크 31">
            <a:extLst>
              <a:ext uri="{FF2B5EF4-FFF2-40B4-BE49-F238E27FC236}">
                <a16:creationId xmlns:a16="http://schemas.microsoft.com/office/drawing/2014/main" id="{32BA86BE-5320-49AF-A77E-F905AD82D480}"/>
              </a:ext>
            </a:extLst>
          </p:cNvPr>
          <p:cNvSpPr/>
          <p:nvPr/>
        </p:nvSpPr>
        <p:spPr>
          <a:xfrm>
            <a:off x="6351487" y="4619563"/>
            <a:ext cx="812604" cy="458396"/>
          </a:xfrm>
          <a:prstGeom prst="flowChartMagneticDisk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FF0438D-AA42-465E-9C17-DE0F235C2116}"/>
              </a:ext>
            </a:extLst>
          </p:cNvPr>
          <p:cNvSpPr/>
          <p:nvPr/>
        </p:nvSpPr>
        <p:spPr>
          <a:xfrm>
            <a:off x="6162673" y="2876550"/>
            <a:ext cx="5765795" cy="26955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B7483A-9D72-4FB7-9A7F-0517DC49E9A6}"/>
              </a:ext>
            </a:extLst>
          </p:cNvPr>
          <p:cNvSpPr txBox="1"/>
          <p:nvPr/>
        </p:nvSpPr>
        <p:spPr>
          <a:xfrm>
            <a:off x="6289528" y="3023451"/>
            <a:ext cx="57657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000" b="1" i="0" dirty="0">
                <a:solidFill>
                  <a:schemeClr val="accent1">
                    <a:lumMod val="50000"/>
                  </a:schemeClr>
                </a:solidFill>
                <a:effectLst/>
                <a:latin typeface="sohne"/>
              </a:rPr>
              <a:t>Data crawling process</a:t>
            </a:r>
          </a:p>
        </p:txBody>
      </p:sp>
    </p:spTree>
    <p:extLst>
      <p:ext uri="{BB962C8B-B14F-4D97-AF65-F5344CB8AC3E}">
        <p14:creationId xmlns:p14="http://schemas.microsoft.com/office/powerpoint/2010/main" val="857588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52">
            <a:extLst>
              <a:ext uri="{FF2B5EF4-FFF2-40B4-BE49-F238E27FC236}">
                <a16:creationId xmlns:a16="http://schemas.microsoft.com/office/drawing/2014/main" id="{CFB3C5DD-7CB4-403F-A666-ED66E0859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99" y="1054553"/>
            <a:ext cx="7993494" cy="551790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14D9376-C50D-4315-9D28-69AD05BF53B7}"/>
              </a:ext>
            </a:extLst>
          </p:cNvPr>
          <p:cNvSpPr/>
          <p:nvPr/>
        </p:nvSpPr>
        <p:spPr>
          <a:xfrm>
            <a:off x="521856" y="326777"/>
            <a:ext cx="5187273" cy="36881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2. Data Cleansing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405A9C-532E-4551-B0BF-CF6D1ACF6CF4}"/>
              </a:ext>
            </a:extLst>
          </p:cNvPr>
          <p:cNvSpPr/>
          <p:nvPr/>
        </p:nvSpPr>
        <p:spPr>
          <a:xfrm>
            <a:off x="8013847" y="2032541"/>
            <a:ext cx="3984854" cy="364749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tx1"/>
                </a:solidFill>
              </a:rPr>
              <a:t>Download</a:t>
            </a:r>
            <a:r>
              <a:rPr lang="ko-KR" altLang="en-US" sz="2000" b="1" dirty="0">
                <a:solidFill>
                  <a:schemeClr val="tx1"/>
                </a:solidFill>
              </a:rPr>
              <a:t>를 통해 얻은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</a:rPr>
              <a:t>초기 </a:t>
            </a:r>
            <a:r>
              <a:rPr lang="en-US" altLang="ko-KR" sz="2000" b="1" dirty="0">
                <a:solidFill>
                  <a:schemeClr val="tx1"/>
                </a:solidFill>
              </a:rPr>
              <a:t>data set</a:t>
            </a:r>
            <a:r>
              <a:rPr lang="ko-KR" altLang="en-US" sz="2000" b="1" dirty="0">
                <a:solidFill>
                  <a:schemeClr val="tx1"/>
                </a:solidFill>
              </a:rPr>
              <a:t>에서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Garbage data</a:t>
            </a:r>
            <a:r>
              <a:rPr lang="ko-KR" altLang="en-US" sz="2000" b="1" dirty="0">
                <a:solidFill>
                  <a:schemeClr val="tx1"/>
                </a:solidFill>
              </a:rPr>
              <a:t> 제거 및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tx1"/>
                </a:solidFill>
              </a:rPr>
              <a:t> curated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data</a:t>
            </a:r>
            <a:r>
              <a:rPr lang="ko-KR" altLang="en-US" sz="2000" b="1" dirty="0">
                <a:solidFill>
                  <a:schemeClr val="tx1"/>
                </a:solidFill>
              </a:rPr>
              <a:t> 선별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35F1013-0D31-4A78-A9E3-0C8E72C55F66}"/>
              </a:ext>
            </a:extLst>
          </p:cNvPr>
          <p:cNvGrpSpPr/>
          <p:nvPr/>
        </p:nvGrpSpPr>
        <p:grpSpPr>
          <a:xfrm>
            <a:off x="360199" y="858067"/>
            <a:ext cx="9549639" cy="5119552"/>
            <a:chOff x="360199" y="858067"/>
            <a:chExt cx="9549639" cy="5119552"/>
          </a:xfrm>
        </p:grpSpPr>
        <p:pic>
          <p:nvPicPr>
            <p:cNvPr id="6" name="그래픽 5" descr="쓰레기">
              <a:extLst>
                <a:ext uri="{FF2B5EF4-FFF2-40B4-BE49-F238E27FC236}">
                  <a16:creationId xmlns:a16="http://schemas.microsoft.com/office/drawing/2014/main" id="{5FA66F7A-047E-4789-89CD-5DC19C2BD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95438" y="858067"/>
              <a:ext cx="914400" cy="914400"/>
            </a:xfrm>
            <a:prstGeom prst="rect">
              <a:avLst/>
            </a:prstGeom>
          </p:spPr>
        </p:pic>
        <p:pic>
          <p:nvPicPr>
            <p:cNvPr id="11" name="그래픽 10" descr="닫기">
              <a:extLst>
                <a:ext uri="{FF2B5EF4-FFF2-40B4-BE49-F238E27FC236}">
                  <a16:creationId xmlns:a16="http://schemas.microsoft.com/office/drawing/2014/main" id="{5CABB9ED-C368-4269-AA73-A1463FB43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00608" y="3684381"/>
              <a:ext cx="914400" cy="914400"/>
            </a:xfrm>
            <a:prstGeom prst="rect">
              <a:avLst/>
            </a:prstGeom>
          </p:spPr>
        </p:pic>
        <p:pic>
          <p:nvPicPr>
            <p:cNvPr id="13" name="그래픽 12" descr="닫기">
              <a:extLst>
                <a:ext uri="{FF2B5EF4-FFF2-40B4-BE49-F238E27FC236}">
                  <a16:creationId xmlns:a16="http://schemas.microsoft.com/office/drawing/2014/main" id="{90295CB1-C613-40B0-9356-93175B389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18845" y="4954819"/>
              <a:ext cx="914400" cy="914400"/>
            </a:xfrm>
            <a:prstGeom prst="rect">
              <a:avLst/>
            </a:prstGeom>
          </p:spPr>
        </p:pic>
        <p:pic>
          <p:nvPicPr>
            <p:cNvPr id="14" name="그래픽 13" descr="닫기">
              <a:extLst>
                <a:ext uri="{FF2B5EF4-FFF2-40B4-BE49-F238E27FC236}">
                  <a16:creationId xmlns:a16="http://schemas.microsoft.com/office/drawing/2014/main" id="{FE84C1FD-0587-4A79-B09A-B636BDB2B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39522" y="5063219"/>
              <a:ext cx="914400" cy="914400"/>
            </a:xfrm>
            <a:prstGeom prst="rect">
              <a:avLst/>
            </a:prstGeom>
          </p:spPr>
        </p:pic>
        <p:pic>
          <p:nvPicPr>
            <p:cNvPr id="16" name="그래픽 15" descr="닫기">
              <a:extLst>
                <a:ext uri="{FF2B5EF4-FFF2-40B4-BE49-F238E27FC236}">
                  <a16:creationId xmlns:a16="http://schemas.microsoft.com/office/drawing/2014/main" id="{44D22A8E-10B8-47B6-B0DD-C54909CBB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97130" y="5052158"/>
              <a:ext cx="914400" cy="914400"/>
            </a:xfrm>
            <a:prstGeom prst="rect">
              <a:avLst/>
            </a:prstGeom>
          </p:spPr>
        </p:pic>
        <p:pic>
          <p:nvPicPr>
            <p:cNvPr id="18" name="그래픽 17" descr="닫기">
              <a:extLst>
                <a:ext uri="{FF2B5EF4-FFF2-40B4-BE49-F238E27FC236}">
                  <a16:creationId xmlns:a16="http://schemas.microsoft.com/office/drawing/2014/main" id="{3CAFB909-B0AE-43A5-9334-8AA47BC83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42226" y="5052158"/>
              <a:ext cx="914400" cy="914400"/>
            </a:xfrm>
            <a:prstGeom prst="rect">
              <a:avLst/>
            </a:prstGeom>
          </p:spPr>
        </p:pic>
        <p:pic>
          <p:nvPicPr>
            <p:cNvPr id="20" name="그래픽 19" descr="닫기">
              <a:extLst>
                <a:ext uri="{FF2B5EF4-FFF2-40B4-BE49-F238E27FC236}">
                  <a16:creationId xmlns:a16="http://schemas.microsoft.com/office/drawing/2014/main" id="{61C229DA-7D7A-4868-A385-BDCA3BDFA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87014" y="3684381"/>
              <a:ext cx="914400" cy="914400"/>
            </a:xfrm>
            <a:prstGeom prst="rect">
              <a:avLst/>
            </a:prstGeom>
          </p:spPr>
        </p:pic>
        <p:pic>
          <p:nvPicPr>
            <p:cNvPr id="22" name="그래픽 21" descr="닫기">
              <a:extLst>
                <a:ext uri="{FF2B5EF4-FFF2-40B4-BE49-F238E27FC236}">
                  <a16:creationId xmlns:a16="http://schemas.microsoft.com/office/drawing/2014/main" id="{CD7B509B-6FFA-46C8-94EA-534E2FBF1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20511" y="5052158"/>
              <a:ext cx="914400" cy="914400"/>
            </a:xfrm>
            <a:prstGeom prst="rect">
              <a:avLst/>
            </a:prstGeom>
          </p:spPr>
        </p:pic>
        <p:pic>
          <p:nvPicPr>
            <p:cNvPr id="24" name="그래픽 23" descr="닫기">
              <a:extLst>
                <a:ext uri="{FF2B5EF4-FFF2-40B4-BE49-F238E27FC236}">
                  <a16:creationId xmlns:a16="http://schemas.microsoft.com/office/drawing/2014/main" id="{3B94C9E7-D161-4D76-B282-4F1EA73B2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0199" y="5063219"/>
              <a:ext cx="914400" cy="914400"/>
            </a:xfrm>
            <a:prstGeom prst="rect">
              <a:avLst/>
            </a:prstGeom>
          </p:spPr>
        </p:pic>
        <p:pic>
          <p:nvPicPr>
            <p:cNvPr id="25" name="그래픽 24" descr="닫기">
              <a:extLst>
                <a:ext uri="{FF2B5EF4-FFF2-40B4-BE49-F238E27FC236}">
                  <a16:creationId xmlns:a16="http://schemas.microsoft.com/office/drawing/2014/main" id="{7B028B95-664A-44EB-93D6-9D13D0E03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07246" y="5052158"/>
              <a:ext cx="914400" cy="914400"/>
            </a:xfrm>
            <a:prstGeom prst="rect">
              <a:avLst/>
            </a:prstGeom>
          </p:spPr>
        </p:pic>
        <p:pic>
          <p:nvPicPr>
            <p:cNvPr id="26" name="그래픽 25" descr="닫기">
              <a:extLst>
                <a:ext uri="{FF2B5EF4-FFF2-40B4-BE49-F238E27FC236}">
                  <a16:creationId xmlns:a16="http://schemas.microsoft.com/office/drawing/2014/main" id="{EA787177-EBAB-493F-AADF-288677DC6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0199" y="3776523"/>
              <a:ext cx="914400" cy="914400"/>
            </a:xfrm>
            <a:prstGeom prst="rect">
              <a:avLst/>
            </a:prstGeom>
          </p:spPr>
        </p:pic>
        <p:pic>
          <p:nvPicPr>
            <p:cNvPr id="27" name="그래픽 26" descr="닫기">
              <a:extLst>
                <a:ext uri="{FF2B5EF4-FFF2-40B4-BE49-F238E27FC236}">
                  <a16:creationId xmlns:a16="http://schemas.microsoft.com/office/drawing/2014/main" id="{09102B00-345E-434E-99BF-412371B80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59144" y="1141039"/>
              <a:ext cx="914400" cy="914400"/>
            </a:xfrm>
            <a:prstGeom prst="rect">
              <a:avLst/>
            </a:prstGeom>
          </p:spPr>
        </p:pic>
        <p:pic>
          <p:nvPicPr>
            <p:cNvPr id="28" name="그래픽 27" descr="닫기">
              <a:extLst>
                <a:ext uri="{FF2B5EF4-FFF2-40B4-BE49-F238E27FC236}">
                  <a16:creationId xmlns:a16="http://schemas.microsoft.com/office/drawing/2014/main" id="{9DCFE952-B209-4FB0-A660-83910C341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29406" y="2245772"/>
              <a:ext cx="914400" cy="914400"/>
            </a:xfrm>
            <a:prstGeom prst="rect">
              <a:avLst/>
            </a:prstGeom>
          </p:spPr>
        </p:pic>
        <p:pic>
          <p:nvPicPr>
            <p:cNvPr id="29" name="그래픽 28" descr="닫기">
              <a:extLst>
                <a:ext uri="{FF2B5EF4-FFF2-40B4-BE49-F238E27FC236}">
                  <a16:creationId xmlns:a16="http://schemas.microsoft.com/office/drawing/2014/main" id="{0F06E35A-8A85-4D3F-B627-3366EB1E5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59144" y="3776523"/>
              <a:ext cx="914400" cy="914400"/>
            </a:xfrm>
            <a:prstGeom prst="rect">
              <a:avLst/>
            </a:prstGeom>
          </p:spPr>
        </p:pic>
        <p:pic>
          <p:nvPicPr>
            <p:cNvPr id="30" name="그래픽 29" descr="닫기">
              <a:extLst>
                <a:ext uri="{FF2B5EF4-FFF2-40B4-BE49-F238E27FC236}">
                  <a16:creationId xmlns:a16="http://schemas.microsoft.com/office/drawing/2014/main" id="{CBE85163-E1D4-497F-A332-9963D9EF1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23917" y="3678413"/>
              <a:ext cx="914400" cy="914400"/>
            </a:xfrm>
            <a:prstGeom prst="rect">
              <a:avLst/>
            </a:prstGeom>
          </p:spPr>
        </p:pic>
        <p:pic>
          <p:nvPicPr>
            <p:cNvPr id="31" name="그래픽 30" descr="닫기">
              <a:extLst>
                <a:ext uri="{FF2B5EF4-FFF2-40B4-BE49-F238E27FC236}">
                  <a16:creationId xmlns:a16="http://schemas.microsoft.com/office/drawing/2014/main" id="{2B3385FB-D679-4DC5-8D86-FBA5A8011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01784" y="3755008"/>
              <a:ext cx="914400" cy="914400"/>
            </a:xfrm>
            <a:prstGeom prst="rect">
              <a:avLst/>
            </a:prstGeom>
          </p:spPr>
        </p:pic>
        <p:pic>
          <p:nvPicPr>
            <p:cNvPr id="45" name="그래픽 44" descr="뒤로">
              <a:extLst>
                <a:ext uri="{FF2B5EF4-FFF2-40B4-BE49-F238E27FC236}">
                  <a16:creationId xmlns:a16="http://schemas.microsoft.com/office/drawing/2014/main" id="{A927006D-3C3B-486E-97BA-47B7CEEF5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73077" y="93738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657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화살표: 굽음 49">
            <a:extLst>
              <a:ext uri="{FF2B5EF4-FFF2-40B4-BE49-F238E27FC236}">
                <a16:creationId xmlns:a16="http://schemas.microsoft.com/office/drawing/2014/main" id="{BF126436-D17D-4094-93DA-044811E1DD52}"/>
              </a:ext>
            </a:extLst>
          </p:cNvPr>
          <p:cNvSpPr/>
          <p:nvPr/>
        </p:nvSpPr>
        <p:spPr>
          <a:xfrm rot="5400000">
            <a:off x="10293529" y="4211526"/>
            <a:ext cx="1029641" cy="194255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14D9376-C50D-4315-9D28-69AD05BF53B7}"/>
              </a:ext>
            </a:extLst>
          </p:cNvPr>
          <p:cNvSpPr/>
          <p:nvPr/>
        </p:nvSpPr>
        <p:spPr>
          <a:xfrm>
            <a:off x="521856" y="326777"/>
            <a:ext cx="5187273" cy="36881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3. Data training + Accuracy test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405A9C-532E-4551-B0BF-CF6D1ACF6CF4}"/>
              </a:ext>
            </a:extLst>
          </p:cNvPr>
          <p:cNvSpPr/>
          <p:nvPr/>
        </p:nvSpPr>
        <p:spPr>
          <a:xfrm>
            <a:off x="7794772" y="847990"/>
            <a:ext cx="3984854" cy="96176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202122"/>
                </a:solidFill>
                <a:latin typeface="Arial" panose="020B0604020202020204" pitchFamily="34" charset="0"/>
              </a:rPr>
              <a:t>선별된 </a:t>
            </a:r>
            <a:r>
              <a:rPr lang="en-US" altLang="ko-KR" sz="2000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</a:t>
            </a:r>
            <a:r>
              <a:rPr lang="ko-KR" altLang="en-US" sz="2000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로 </a:t>
            </a:r>
            <a:r>
              <a:rPr lang="ko-KR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지뢰 종류별</a:t>
            </a:r>
            <a:endParaRPr lang="en-US" altLang="ko-KR" sz="20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  <a:latin typeface="Arial" panose="020B0604020202020204" pitchFamily="34" charset="0"/>
              </a:rPr>
              <a:t>class</a:t>
            </a:r>
            <a:r>
              <a:rPr lang="ko-KR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를 만들어 </a:t>
            </a:r>
            <a:r>
              <a:rPr lang="en-US" altLang="ko-KR" sz="2000" b="1" dirty="0">
                <a:solidFill>
                  <a:schemeClr val="tx1"/>
                </a:solidFill>
                <a:latin typeface="Arial" panose="020B0604020202020204" pitchFamily="34" charset="0"/>
              </a:rPr>
              <a:t>training</a:t>
            </a:r>
            <a:r>
              <a:rPr lang="ko-KR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을 진행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pic>
        <p:nvPicPr>
          <p:cNvPr id="32" name="내용 개체 틀 4">
            <a:extLst>
              <a:ext uri="{FF2B5EF4-FFF2-40B4-BE49-F238E27FC236}">
                <a16:creationId xmlns:a16="http://schemas.microsoft.com/office/drawing/2014/main" id="{A23326D8-C60A-4EB5-89AF-92D78178C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23" y="939295"/>
            <a:ext cx="7110141" cy="536625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877AD52-9C48-4F25-A044-B1B60D42318B}"/>
              </a:ext>
            </a:extLst>
          </p:cNvPr>
          <p:cNvSpPr/>
          <p:nvPr/>
        </p:nvSpPr>
        <p:spPr>
          <a:xfrm>
            <a:off x="7794772" y="4557997"/>
            <a:ext cx="2242861" cy="41896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tx1"/>
                </a:solidFill>
              </a:rPr>
              <a:t>dataset 200</a:t>
            </a:r>
            <a:r>
              <a:rPr lang="ko-KR" altLang="en-US" sz="2000" b="1" dirty="0">
                <a:solidFill>
                  <a:schemeClr val="tx1"/>
                </a:solidFill>
              </a:rPr>
              <a:t>개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2D4D3C-42FF-464B-8162-944B607BAF6B}"/>
              </a:ext>
            </a:extLst>
          </p:cNvPr>
          <p:cNvSpPr txBox="1"/>
          <p:nvPr/>
        </p:nvSpPr>
        <p:spPr>
          <a:xfrm>
            <a:off x="8784451" y="5114176"/>
            <a:ext cx="1857375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Accuracy test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E069C49-C66D-436E-89DE-0D1C1CC2EE30}"/>
              </a:ext>
            </a:extLst>
          </p:cNvPr>
          <p:cNvSpPr txBox="1"/>
          <p:nvPr/>
        </p:nvSpPr>
        <p:spPr>
          <a:xfrm>
            <a:off x="10120494" y="5451399"/>
            <a:ext cx="1042664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/>
              <a:t>Validation set</a:t>
            </a:r>
            <a:endParaRPr lang="ko-KR" altLang="en-US" sz="10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1953EF-486D-4C0C-9788-18B07275CB67}"/>
              </a:ext>
            </a:extLst>
          </p:cNvPr>
          <p:cNvSpPr txBox="1"/>
          <p:nvPr/>
        </p:nvSpPr>
        <p:spPr>
          <a:xfrm>
            <a:off x="9267825" y="5786740"/>
            <a:ext cx="2669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tx1"/>
                </a:solidFill>
              </a:rPr>
              <a:t>Accuracy rate</a:t>
            </a:r>
            <a:r>
              <a:rPr lang="ko-KR" altLang="en-US" sz="1800" b="1" dirty="0">
                <a:solidFill>
                  <a:schemeClr val="tx1"/>
                </a:solidFill>
              </a:rPr>
              <a:t> </a:t>
            </a:r>
            <a:r>
              <a:rPr lang="en-US" altLang="ko-KR" b="1" dirty="0"/>
              <a:t>90</a:t>
            </a:r>
            <a:r>
              <a:rPr lang="en-US" altLang="ko-KR" sz="1800" b="1" dirty="0">
                <a:solidFill>
                  <a:schemeClr val="tx1"/>
                </a:solidFill>
              </a:rPr>
              <a:t>~95%</a:t>
            </a:r>
            <a:r>
              <a:rPr lang="ko-KR" altLang="en-US" sz="1800" b="1" dirty="0">
                <a:solidFill>
                  <a:schemeClr val="tx1"/>
                </a:solidFill>
              </a:rPr>
              <a:t> </a:t>
            </a:r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C2F0E47-FB45-4BCB-A957-0D385D21F6E0}"/>
              </a:ext>
            </a:extLst>
          </p:cNvPr>
          <p:cNvSpPr/>
          <p:nvPr/>
        </p:nvSpPr>
        <p:spPr>
          <a:xfrm>
            <a:off x="7846239" y="4438650"/>
            <a:ext cx="4152900" cy="1857375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굽음 55">
            <a:extLst>
              <a:ext uri="{FF2B5EF4-FFF2-40B4-BE49-F238E27FC236}">
                <a16:creationId xmlns:a16="http://schemas.microsoft.com/office/drawing/2014/main" id="{8CD0D6D3-4B7C-4179-9DE7-71942B57FBFA}"/>
              </a:ext>
            </a:extLst>
          </p:cNvPr>
          <p:cNvSpPr/>
          <p:nvPr/>
        </p:nvSpPr>
        <p:spPr>
          <a:xfrm rot="5400000">
            <a:off x="10293529" y="1741159"/>
            <a:ext cx="1029641" cy="194255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E630696-6DEF-4255-AACB-1D5AB19F9E73}"/>
              </a:ext>
            </a:extLst>
          </p:cNvPr>
          <p:cNvSpPr/>
          <p:nvPr/>
        </p:nvSpPr>
        <p:spPr>
          <a:xfrm>
            <a:off x="7794772" y="2087630"/>
            <a:ext cx="2242861" cy="41896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tx1"/>
                </a:solidFill>
              </a:rPr>
              <a:t>dataset 100</a:t>
            </a:r>
            <a:r>
              <a:rPr lang="ko-KR" altLang="en-US" sz="2000" b="1" dirty="0">
                <a:solidFill>
                  <a:schemeClr val="tx1"/>
                </a:solidFill>
              </a:rPr>
              <a:t>개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5814E31-2524-40AB-B878-5C27A5E82235}"/>
              </a:ext>
            </a:extLst>
          </p:cNvPr>
          <p:cNvSpPr txBox="1"/>
          <p:nvPr/>
        </p:nvSpPr>
        <p:spPr>
          <a:xfrm>
            <a:off x="8784451" y="2643809"/>
            <a:ext cx="1857375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Accuracy test</a:t>
            </a:r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5227CC4-B4A5-4445-9EDC-A1B583B4BF3D}"/>
              </a:ext>
            </a:extLst>
          </p:cNvPr>
          <p:cNvSpPr txBox="1"/>
          <p:nvPr/>
        </p:nvSpPr>
        <p:spPr>
          <a:xfrm>
            <a:off x="10120494" y="2981032"/>
            <a:ext cx="1042664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/>
              <a:t>Validation set</a:t>
            </a:r>
            <a:endParaRPr lang="ko-KR" altLang="en-US" sz="10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487E568-A23B-47B8-A903-242F1BBE6771}"/>
              </a:ext>
            </a:extLst>
          </p:cNvPr>
          <p:cNvSpPr txBox="1"/>
          <p:nvPr/>
        </p:nvSpPr>
        <p:spPr>
          <a:xfrm>
            <a:off x="9267825" y="3316373"/>
            <a:ext cx="2669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tx1"/>
                </a:solidFill>
              </a:rPr>
              <a:t>Accuracy rate</a:t>
            </a:r>
            <a:r>
              <a:rPr lang="ko-KR" altLang="en-US" sz="1800" b="1" dirty="0">
                <a:solidFill>
                  <a:schemeClr val="tx1"/>
                </a:solidFill>
              </a:rPr>
              <a:t> </a:t>
            </a:r>
            <a:r>
              <a:rPr lang="en-US" altLang="ko-KR" sz="1800" b="1" dirty="0">
                <a:solidFill>
                  <a:schemeClr val="tx1"/>
                </a:solidFill>
              </a:rPr>
              <a:t>70~80%</a:t>
            </a:r>
            <a:r>
              <a:rPr lang="ko-KR" altLang="en-US" sz="1800" b="1" dirty="0">
                <a:solidFill>
                  <a:schemeClr val="tx1"/>
                </a:solidFill>
              </a:rPr>
              <a:t> </a:t>
            </a:r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1EBA4AE-2D4D-4A01-9C2E-EDA1FB7B7718}"/>
              </a:ext>
            </a:extLst>
          </p:cNvPr>
          <p:cNvSpPr/>
          <p:nvPr/>
        </p:nvSpPr>
        <p:spPr>
          <a:xfrm>
            <a:off x="7846239" y="1968283"/>
            <a:ext cx="4152900" cy="1857375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화살표: 아래쪽 66">
            <a:extLst>
              <a:ext uri="{FF2B5EF4-FFF2-40B4-BE49-F238E27FC236}">
                <a16:creationId xmlns:a16="http://schemas.microsoft.com/office/drawing/2014/main" id="{19BC4F6A-DE73-4721-957A-94F09CCE5910}"/>
              </a:ext>
            </a:extLst>
          </p:cNvPr>
          <p:cNvSpPr/>
          <p:nvPr/>
        </p:nvSpPr>
        <p:spPr>
          <a:xfrm>
            <a:off x="9826936" y="3962239"/>
            <a:ext cx="293558" cy="3097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448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14D9376-C50D-4315-9D28-69AD05BF53B7}"/>
              </a:ext>
            </a:extLst>
          </p:cNvPr>
          <p:cNvSpPr/>
          <p:nvPr/>
        </p:nvSpPr>
        <p:spPr>
          <a:xfrm>
            <a:off x="521856" y="326777"/>
            <a:ext cx="5187273" cy="36881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4. Fitting </a:t>
            </a:r>
            <a:r>
              <a:rPr lang="ko-KR" altLang="en-US" b="1" dirty="0">
                <a:solidFill>
                  <a:schemeClr val="tx1"/>
                </a:solidFill>
              </a:rPr>
              <a:t>된 알고리즘의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405A9C-532E-4551-B0BF-CF6D1ACF6CF4}"/>
              </a:ext>
            </a:extLst>
          </p:cNvPr>
          <p:cNvSpPr/>
          <p:nvPr/>
        </p:nvSpPr>
        <p:spPr>
          <a:xfrm>
            <a:off x="8277225" y="993836"/>
            <a:ext cx="3133725" cy="51783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</a:rPr>
              <a:t>최종적으로 </a:t>
            </a:r>
            <a:r>
              <a:rPr lang="en-US" altLang="ko-KR" sz="2000" b="1" dirty="0">
                <a:solidFill>
                  <a:schemeClr val="tx1"/>
                </a:solidFill>
              </a:rPr>
              <a:t>fitting</a:t>
            </a:r>
            <a:r>
              <a:rPr lang="ko-KR" altLang="en-US" sz="2000" b="1" dirty="0">
                <a:solidFill>
                  <a:schemeClr val="tx1"/>
                </a:solidFill>
              </a:rPr>
              <a:t>된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</a:rPr>
              <a:t>알고리즘을 추출하여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tx1"/>
                </a:solidFill>
              </a:rPr>
              <a:t>Webpage</a:t>
            </a:r>
            <a:r>
              <a:rPr lang="ko-KR" altLang="en-US" sz="2000" b="1" dirty="0">
                <a:solidFill>
                  <a:schemeClr val="tx1"/>
                </a:solidFill>
              </a:rPr>
              <a:t>에 적용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5C761A93-67D3-4EC2-99A6-9F3CD617D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50" y="993836"/>
            <a:ext cx="7464950" cy="55373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1431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476</Words>
  <Application>Microsoft Office PowerPoint</Application>
  <PresentationFormat>와이드스크린</PresentationFormat>
  <Paragraphs>119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sohne</vt:lpstr>
      <vt:lpstr>맑은 고딕</vt:lpstr>
      <vt:lpstr>휴먼둥근헤드라인</vt:lpstr>
      <vt:lpstr>Arial</vt:lpstr>
      <vt:lpstr>Calibri</vt:lpstr>
      <vt:lpstr>Office 테마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Website &amp; APP 제작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Data Architecture[진행중]</vt:lpstr>
      <vt:lpstr>기술 스택[수정중]</vt:lpstr>
      <vt:lpstr>기대효과[진행중]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</dc:creator>
  <cp:lastModifiedBy>m</cp:lastModifiedBy>
  <cp:revision>2</cp:revision>
  <dcterms:created xsi:type="dcterms:W3CDTF">2020-10-23T10:40:30Z</dcterms:created>
  <dcterms:modified xsi:type="dcterms:W3CDTF">2020-10-23T10:50:24Z</dcterms:modified>
</cp:coreProperties>
</file>